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2" r:id="rId1"/>
  </p:sldMasterIdLst>
  <p:notesMasterIdLst>
    <p:notesMasterId r:id="rId27"/>
  </p:notesMasterIdLst>
  <p:handoutMasterIdLst>
    <p:handoutMasterId r:id="rId28"/>
  </p:handoutMasterIdLst>
  <p:sldIdLst>
    <p:sldId id="272" r:id="rId2"/>
    <p:sldId id="271" r:id="rId3"/>
    <p:sldId id="256" r:id="rId4"/>
    <p:sldId id="276" r:id="rId5"/>
    <p:sldId id="259" r:id="rId6"/>
    <p:sldId id="258" r:id="rId7"/>
    <p:sldId id="277" r:id="rId8"/>
    <p:sldId id="284" r:id="rId9"/>
    <p:sldId id="291" r:id="rId10"/>
    <p:sldId id="285" r:id="rId11"/>
    <p:sldId id="280" r:id="rId12"/>
    <p:sldId id="286" r:id="rId13"/>
    <p:sldId id="287" r:id="rId14"/>
    <p:sldId id="288" r:id="rId15"/>
    <p:sldId id="289" r:id="rId16"/>
    <p:sldId id="290" r:id="rId17"/>
    <p:sldId id="278" r:id="rId18"/>
    <p:sldId id="274" r:id="rId19"/>
    <p:sldId id="275" r:id="rId20"/>
    <p:sldId id="265" r:id="rId21"/>
    <p:sldId id="292" r:id="rId22"/>
    <p:sldId id="268" r:id="rId23"/>
    <p:sldId id="267" r:id="rId24"/>
    <p:sldId id="293" r:id="rId25"/>
    <p:sldId id="294" r:id="rId2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F59E04AC-0CFA-4779-B7B3-665E7C47A571}">
          <p14:sldIdLst>
            <p14:sldId id="272"/>
            <p14:sldId id="271"/>
            <p14:sldId id="256"/>
          </p14:sldIdLst>
        </p14:section>
        <p14:section name="PROBLEM" id="{1A343C1D-9C91-4191-BF17-0D0F61A9B1E0}">
          <p14:sldIdLst>
            <p14:sldId id="276"/>
            <p14:sldId id="259"/>
            <p14:sldId id="258"/>
            <p14:sldId id="277"/>
            <p14:sldId id="284"/>
            <p14:sldId id="291"/>
            <p14:sldId id="285"/>
          </p14:sldIdLst>
        </p14:section>
        <p14:section name="SOLUTION" id="{70B6F655-45E7-472A-A879-25A57A2F61AA}">
          <p14:sldIdLst>
            <p14:sldId id="280"/>
            <p14:sldId id="286"/>
            <p14:sldId id="287"/>
            <p14:sldId id="288"/>
            <p14:sldId id="289"/>
            <p14:sldId id="290"/>
            <p14:sldId id="278"/>
          </p14:sldIdLst>
        </p14:section>
        <p14:section name="END" id="{48B17C29-A28D-45C9-9EA6-6CE7254B90E5}">
          <p14:sldIdLst>
            <p14:sldId id="274"/>
            <p14:sldId id="275"/>
            <p14:sldId id="265"/>
            <p14:sldId id="292"/>
            <p14:sldId id="268"/>
            <p14:sldId id="267"/>
            <p14:sldId id="293"/>
            <p14:sldId id="294"/>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472C4"/>
    <a:srgbClr val="E7E5E1"/>
    <a:srgbClr val="99FF33"/>
    <a:srgbClr val="66FF66"/>
    <a:srgbClr val="33CCFF"/>
    <a:srgbClr val="09774A"/>
  </p:clrMru>
  <p:extLst>
    <p:ext uri="{E76CE94A-603C-4142-B9EB-6D1370010A27}">
      <p14:discardImageEditData xmlns:p14="http://schemas.microsoft.com/office/powerpoint/2010/main" val="1"/>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41CD192-BE27-4E85-9CC2-06F2C8CB4578}" v="138" dt="2019-08-03T23:28:13.87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82" autoAdjust="0"/>
    <p:restoredTop sz="94660"/>
  </p:normalViewPr>
  <p:slideViewPr>
    <p:cSldViewPr snapToGrid="0">
      <p:cViewPr varScale="1">
        <p:scale>
          <a:sx n="82" d="100"/>
          <a:sy n="82" d="100"/>
        </p:scale>
        <p:origin x="638" y="77"/>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FDF64B5-3C2F-4DD9-B381-747C2FB1015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F467C671-4069-4C46-99BC-F9E3BE0672E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B5C9EB0-B7EA-4FD6-A5CF-9EB97AB8536A}" type="datetimeFigureOut">
              <a:rPr lang="en-IN" smtClean="0"/>
              <a:t>04-08-2019</a:t>
            </a:fld>
            <a:endParaRPr lang="en-IN"/>
          </a:p>
        </p:txBody>
      </p:sp>
      <p:sp>
        <p:nvSpPr>
          <p:cNvPr id="4" name="Footer Placeholder 3">
            <a:extLst>
              <a:ext uri="{FF2B5EF4-FFF2-40B4-BE49-F238E27FC236}">
                <a16:creationId xmlns:a16="http://schemas.microsoft.com/office/drawing/2014/main" id="{0C9F82CF-52CE-46A2-B664-A9D8AF85FCE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74749084-4EA5-4B8C-A1D7-837538C6B7C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C8B0692-BEC2-4011-94DC-87125F38474A}" type="slidenum">
              <a:rPr lang="en-IN" smtClean="0"/>
              <a:t>‹#›</a:t>
            </a:fld>
            <a:endParaRPr lang="en-IN"/>
          </a:p>
        </p:txBody>
      </p:sp>
    </p:spTree>
    <p:extLst>
      <p:ext uri="{BB962C8B-B14F-4D97-AF65-F5344CB8AC3E}">
        <p14:creationId xmlns:p14="http://schemas.microsoft.com/office/powerpoint/2010/main" val="2525797712"/>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C0534D4-DC88-47BC-B049-19922A4244FD}" type="datetimeFigureOut">
              <a:rPr lang="en-IN" smtClean="0"/>
              <a:t>04-08-2019</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E5F048A-075D-4BE9-A79A-49EB0FE9F208}" type="slidenum">
              <a:rPr lang="en-IN" smtClean="0"/>
              <a:t>‹#›</a:t>
            </a:fld>
            <a:endParaRPr lang="en-IN"/>
          </a:p>
        </p:txBody>
      </p:sp>
    </p:spTree>
    <p:extLst>
      <p:ext uri="{BB962C8B-B14F-4D97-AF65-F5344CB8AC3E}">
        <p14:creationId xmlns:p14="http://schemas.microsoft.com/office/powerpoint/2010/main" val="61309950"/>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01CF475-4E92-4AC8-BE9E-76F5F56BC4B4}" type="datetimeFigureOut">
              <a:rPr lang="en-IN" smtClean="0"/>
              <a:t>04-08-2019</a:t>
            </a:fld>
            <a:endParaRPr lang="en-IN"/>
          </a:p>
        </p:txBody>
      </p:sp>
      <p:sp>
        <p:nvSpPr>
          <p:cNvPr id="5" name="Footer Placeholder 4"/>
          <p:cNvSpPr>
            <a:spLocks noGrp="1"/>
          </p:cNvSpPr>
          <p:nvPr>
            <p:ph type="ftr" sz="quarter" idx="11"/>
          </p:nvPr>
        </p:nvSpPr>
        <p:spPr>
          <a:xfrm>
            <a:off x="2416500" y="329307"/>
            <a:ext cx="4973915" cy="309201"/>
          </a:xfrm>
        </p:spPr>
        <p:txBody>
          <a:bodyPr/>
          <a:lstStyle/>
          <a:p>
            <a:endParaRPr lang="en-IN"/>
          </a:p>
        </p:txBody>
      </p:sp>
      <p:sp>
        <p:nvSpPr>
          <p:cNvPr id="6" name="Slide Number Placeholder 5"/>
          <p:cNvSpPr>
            <a:spLocks noGrp="1"/>
          </p:cNvSpPr>
          <p:nvPr>
            <p:ph type="sldNum" sz="quarter" idx="12"/>
          </p:nvPr>
        </p:nvSpPr>
        <p:spPr>
          <a:xfrm>
            <a:off x="1437664" y="798973"/>
            <a:ext cx="811019" cy="503578"/>
          </a:xfrm>
        </p:spPr>
        <p:txBody>
          <a:bodyPr/>
          <a:lstStyle/>
          <a:p>
            <a:fld id="{1846FD38-67C5-4006-991C-3E7A6A8FB26C}" type="slidenum">
              <a:rPr lang="en-IN" smtClean="0"/>
              <a:t>‹#›</a:t>
            </a:fld>
            <a:endParaRPr lang="en-IN"/>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7006627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01CF475-4E92-4AC8-BE9E-76F5F56BC4B4}" type="datetimeFigureOut">
              <a:rPr lang="en-IN" smtClean="0"/>
              <a:t>04-08-2019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846FD38-67C5-4006-991C-3E7A6A8FB26C}" type="slidenum">
              <a:rPr lang="en-IN" smtClean="0"/>
              <a:t>‹#›</a:t>
            </a:fld>
            <a:endParaRPr lang="en-IN"/>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26490469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01CF475-4E92-4AC8-BE9E-76F5F56BC4B4}" type="datetimeFigureOut">
              <a:rPr lang="en-IN" smtClean="0"/>
              <a:t>04-08-2019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846FD38-67C5-4006-991C-3E7A6A8FB26C}" type="slidenum">
              <a:rPr lang="en-IN" smtClean="0"/>
              <a:t>‹#›</a:t>
            </a:fld>
            <a:endParaRPr lang="en-IN"/>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65589506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01CF475-4E92-4AC8-BE9E-76F5F56BC4B4}" type="datetimeFigureOut">
              <a:rPr lang="en-IN" smtClean="0"/>
              <a:t>04-08-2019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846FD38-67C5-4006-991C-3E7A6A8FB26C}" type="slidenum">
              <a:rPr lang="en-IN" smtClean="0"/>
              <a:t>‹#›</a:t>
            </a:fld>
            <a:endParaRPr lang="en-IN"/>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97818752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01CF475-4E92-4AC8-BE9E-76F5F56BC4B4}" type="datetimeFigureOut">
              <a:rPr lang="en-IN" smtClean="0"/>
              <a:t>04-08-2019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846FD38-67C5-4006-991C-3E7A6A8FB26C}" type="slidenum">
              <a:rPr lang="en-IN" smtClean="0"/>
              <a:t>‹#›</a:t>
            </a:fld>
            <a:endParaRPr lang="en-IN"/>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73424731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01CF475-4E92-4AC8-BE9E-76F5F56BC4B4}" type="datetimeFigureOut">
              <a:rPr lang="en-IN" smtClean="0"/>
              <a:t>04-08-2019</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846FD38-67C5-4006-991C-3E7A6A8FB26C}" type="slidenum">
              <a:rPr lang="en-IN" smtClean="0"/>
              <a:t>‹#›</a:t>
            </a:fld>
            <a:endParaRPr lang="en-IN"/>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41434480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01CF475-4E92-4AC8-BE9E-76F5F56BC4B4}" type="datetimeFigureOut">
              <a:rPr lang="en-IN" smtClean="0"/>
              <a:t>04-08-2019</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1846FD38-67C5-4006-991C-3E7A6A8FB26C}" type="slidenum">
              <a:rPr lang="en-IN" smtClean="0"/>
              <a:t>‹#›</a:t>
            </a:fld>
            <a:endParaRPr lang="en-IN"/>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73962093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01CF475-4E92-4AC8-BE9E-76F5F56BC4B4}" type="datetimeFigureOut">
              <a:rPr lang="en-IN" smtClean="0"/>
              <a:t>04-08-2019</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1846FD38-67C5-4006-991C-3E7A6A8FB26C}" type="slidenum">
              <a:rPr lang="en-IN" smtClean="0"/>
              <a:t>‹#›</a:t>
            </a:fld>
            <a:endParaRPr lang="en-IN"/>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70062684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01CF475-4E92-4AC8-BE9E-76F5F56BC4B4}" type="datetimeFigureOut">
              <a:rPr lang="en-IN" smtClean="0"/>
              <a:t>04-08-2019</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1846FD38-67C5-4006-991C-3E7A6A8FB26C}" type="slidenum">
              <a:rPr lang="en-IN" smtClean="0"/>
              <a:t>‹#›</a:t>
            </a:fld>
            <a:endParaRPr lang="en-IN"/>
          </a:p>
        </p:txBody>
      </p:sp>
    </p:spTree>
    <p:extLst>
      <p:ext uri="{BB962C8B-B14F-4D97-AF65-F5344CB8AC3E}">
        <p14:creationId xmlns:p14="http://schemas.microsoft.com/office/powerpoint/2010/main" val="178730355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01CF475-4E92-4AC8-BE9E-76F5F56BC4B4}" type="datetimeFigureOut">
              <a:rPr lang="en-IN" smtClean="0"/>
              <a:t>04-08-2019</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846FD38-67C5-4006-991C-3E7A6A8FB26C}" type="slidenum">
              <a:rPr lang="en-IN" smtClean="0"/>
              <a:t>‹#›</a:t>
            </a:fld>
            <a:endParaRPr lang="en-IN"/>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21979316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B01CF475-4E92-4AC8-BE9E-76F5F56BC4B4}" type="datetimeFigureOut">
              <a:rPr lang="en-IN" smtClean="0"/>
              <a:t>04-08-2019</a:t>
            </a:fld>
            <a:endParaRPr lang="en-IN"/>
          </a:p>
        </p:txBody>
      </p:sp>
      <p:sp>
        <p:nvSpPr>
          <p:cNvPr id="6" name="Footer Placeholder 5"/>
          <p:cNvSpPr>
            <a:spLocks noGrp="1"/>
          </p:cNvSpPr>
          <p:nvPr>
            <p:ph type="ftr" sz="quarter" idx="11"/>
          </p:nvPr>
        </p:nvSpPr>
        <p:spPr>
          <a:xfrm>
            <a:off x="1447382" y="318640"/>
            <a:ext cx="5541004" cy="320931"/>
          </a:xfrm>
        </p:spPr>
        <p:txBody>
          <a:bodyPr/>
          <a:lstStyle/>
          <a:p>
            <a:endParaRPr lang="en-IN"/>
          </a:p>
        </p:txBody>
      </p:sp>
      <p:sp>
        <p:nvSpPr>
          <p:cNvPr id="7" name="Slide Number Placeholder 6"/>
          <p:cNvSpPr>
            <a:spLocks noGrp="1"/>
          </p:cNvSpPr>
          <p:nvPr>
            <p:ph type="sldNum" sz="quarter" idx="12"/>
          </p:nvPr>
        </p:nvSpPr>
        <p:spPr/>
        <p:txBody>
          <a:bodyPr/>
          <a:lstStyle/>
          <a:p>
            <a:fld id="{1846FD38-67C5-4006-991C-3E7A6A8FB26C}" type="slidenum">
              <a:rPr lang="en-IN" smtClean="0"/>
              <a:t>‹#›</a:t>
            </a:fld>
            <a:endParaRPr lang="en-IN"/>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68226252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b="-1562"/>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B01CF475-4E92-4AC8-BE9E-76F5F56BC4B4}" type="datetimeFigureOut">
              <a:rPr lang="en-IN" smtClean="0"/>
              <a:t>04-08-2019</a:t>
            </a:fld>
            <a:endParaRPr lang="en-IN"/>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1846FD38-67C5-4006-991C-3E7A6A8FB26C}" type="slidenum">
              <a:rPr lang="en-IN" smtClean="0"/>
              <a:t>‹#›</a:t>
            </a:fld>
            <a:endParaRPr lang="en-IN"/>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5481478"/>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mc:AlternateContent xmlns:mc="http://schemas.openxmlformats.org/markup-compatibility/2006" xmlns:p14="http://schemas.microsoft.com/office/powerpoint/2010/main">
    <mc:Choice Requires="p14">
      <p:transition p14:dur="0" advClick="0"/>
    </mc:Choice>
    <mc:Fallback xmlns="">
      <p:transition advClick="0"/>
    </mc:Fallback>
  </mc:AlternateConten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52.svg"/><Relationship Id="rId7" Type="http://schemas.openxmlformats.org/officeDocument/2006/relationships/image" Target="../media/image25.svg"/><Relationship Id="rId2" Type="http://schemas.openxmlformats.org/officeDocument/2006/relationships/image" Target="../media/image51.png"/><Relationship Id="rId1" Type="http://schemas.openxmlformats.org/officeDocument/2006/relationships/slideLayout" Target="../slideLayouts/slideLayout2.xml"/><Relationship Id="rId6" Type="http://schemas.openxmlformats.org/officeDocument/2006/relationships/image" Target="../media/image24.png"/><Relationship Id="rId11" Type="http://schemas.openxmlformats.org/officeDocument/2006/relationships/image" Target="../media/image57.svg"/><Relationship Id="rId5" Type="http://schemas.openxmlformats.org/officeDocument/2006/relationships/image" Target="../media/image54.svg"/><Relationship Id="rId10" Type="http://schemas.openxmlformats.org/officeDocument/2006/relationships/image" Target="../media/image56.png"/><Relationship Id="rId4" Type="http://schemas.openxmlformats.org/officeDocument/2006/relationships/image" Target="../media/image53.png"/><Relationship Id="rId9" Type="http://schemas.openxmlformats.org/officeDocument/2006/relationships/image" Target="../media/image13.svg"/></Relationships>
</file>

<file path=ppt/slides/_rels/slide11.xml.rels><?xml version="1.0" encoding="UTF-8" standalone="yes"?>
<Relationships xmlns="http://schemas.openxmlformats.org/package/2006/relationships"><Relationship Id="rId3" Type="http://schemas.openxmlformats.org/officeDocument/2006/relationships/image" Target="../media/image59.svg"/><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7.svg"/><Relationship Id="rId3" Type="http://schemas.openxmlformats.org/officeDocument/2006/relationships/image" Target="../media/image7.svg"/><Relationship Id="rId7" Type="http://schemas.openxmlformats.org/officeDocument/2006/relationships/image" Target="../media/image11.svg"/><Relationship Id="rId12" Type="http://schemas.openxmlformats.org/officeDocument/2006/relationships/image" Target="../media/image16.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0.png"/><Relationship Id="rId11" Type="http://schemas.openxmlformats.org/officeDocument/2006/relationships/image" Target="../media/image15.svg"/><Relationship Id="rId5" Type="http://schemas.openxmlformats.org/officeDocument/2006/relationships/image" Target="../media/image9.sv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svg"/></Relationships>
</file>

<file path=ppt/slides/_rels/slide14.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1.svg"/><Relationship Id="rId18" Type="http://schemas.openxmlformats.org/officeDocument/2006/relationships/image" Target="../media/image3.png"/><Relationship Id="rId26" Type="http://schemas.openxmlformats.org/officeDocument/2006/relationships/image" Target="../media/image14.png"/><Relationship Id="rId3" Type="http://schemas.openxmlformats.org/officeDocument/2006/relationships/image" Target="../media/image19.svg"/><Relationship Id="rId21" Type="http://schemas.openxmlformats.org/officeDocument/2006/relationships/image" Target="../media/image39.svg"/><Relationship Id="rId7" Type="http://schemas.openxmlformats.org/officeDocument/2006/relationships/image" Target="../media/image23.svg"/><Relationship Id="rId12" Type="http://schemas.openxmlformats.org/officeDocument/2006/relationships/image" Target="../media/image30.png"/><Relationship Id="rId17" Type="http://schemas.openxmlformats.org/officeDocument/2006/relationships/image" Target="../media/image35.svg"/><Relationship Id="rId25" Type="http://schemas.openxmlformats.org/officeDocument/2006/relationships/image" Target="../media/image63.svg"/><Relationship Id="rId2" Type="http://schemas.openxmlformats.org/officeDocument/2006/relationships/image" Target="../media/image18.png"/><Relationship Id="rId16" Type="http://schemas.openxmlformats.org/officeDocument/2006/relationships/image" Target="../media/image34.png"/><Relationship Id="rId20"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22.png"/><Relationship Id="rId11" Type="http://schemas.openxmlformats.org/officeDocument/2006/relationships/image" Target="../media/image29.svg"/><Relationship Id="rId24" Type="http://schemas.openxmlformats.org/officeDocument/2006/relationships/image" Target="../media/image62.png"/><Relationship Id="rId5" Type="http://schemas.openxmlformats.org/officeDocument/2006/relationships/image" Target="../media/image21.svg"/><Relationship Id="rId15" Type="http://schemas.openxmlformats.org/officeDocument/2006/relationships/image" Target="../media/image33.svg"/><Relationship Id="rId23" Type="http://schemas.openxmlformats.org/officeDocument/2006/relationships/image" Target="../media/image61.svg"/><Relationship Id="rId10" Type="http://schemas.openxmlformats.org/officeDocument/2006/relationships/image" Target="../media/image28.png"/><Relationship Id="rId19" Type="http://schemas.openxmlformats.org/officeDocument/2006/relationships/image" Target="../media/image2.png"/><Relationship Id="rId4" Type="http://schemas.openxmlformats.org/officeDocument/2006/relationships/image" Target="../media/image20.png"/><Relationship Id="rId9" Type="http://schemas.openxmlformats.org/officeDocument/2006/relationships/image" Target="../media/image27.svg"/><Relationship Id="rId14" Type="http://schemas.openxmlformats.org/officeDocument/2006/relationships/image" Target="../media/image32.png"/><Relationship Id="rId22" Type="http://schemas.openxmlformats.org/officeDocument/2006/relationships/image" Target="../media/image60.png"/><Relationship Id="rId27" Type="http://schemas.openxmlformats.org/officeDocument/2006/relationships/image" Target="../media/image15.svg"/></Relationships>
</file>

<file path=ppt/slides/_rels/slide15.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svg"/><Relationship Id="rId7" Type="http://schemas.openxmlformats.org/officeDocument/2006/relationships/image" Target="../media/image11.sv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svg"/><Relationship Id="rId4" Type="http://schemas.openxmlformats.org/officeDocument/2006/relationships/image" Target="../media/image8.png"/><Relationship Id="rId9" Type="http://schemas.openxmlformats.org/officeDocument/2006/relationships/image" Target="../media/image13.svg"/></Relationships>
</file>

<file path=ppt/slides/_rels/slide16.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64.png"/><Relationship Id="rId3" Type="http://schemas.openxmlformats.org/officeDocument/2006/relationships/image" Target="../media/image41.svg"/><Relationship Id="rId7" Type="http://schemas.openxmlformats.org/officeDocument/2006/relationships/image" Target="../media/image45.svg"/><Relationship Id="rId12" Type="http://schemas.openxmlformats.org/officeDocument/2006/relationships/image" Target="../media/image50.tiff"/><Relationship Id="rId2" Type="http://schemas.openxmlformats.org/officeDocument/2006/relationships/image" Target="../media/image40.png"/><Relationship Id="rId1" Type="http://schemas.openxmlformats.org/officeDocument/2006/relationships/slideLayout" Target="../slideLayouts/slideLayout2.xml"/><Relationship Id="rId6" Type="http://schemas.openxmlformats.org/officeDocument/2006/relationships/image" Target="../media/image44.png"/><Relationship Id="rId11" Type="http://schemas.openxmlformats.org/officeDocument/2006/relationships/image" Target="../media/image11.svg"/><Relationship Id="rId5" Type="http://schemas.openxmlformats.org/officeDocument/2006/relationships/image" Target="../media/image43.svg"/><Relationship Id="rId15" Type="http://schemas.openxmlformats.org/officeDocument/2006/relationships/image" Target="../media/image66.svg"/><Relationship Id="rId10" Type="http://schemas.openxmlformats.org/officeDocument/2006/relationships/image" Target="../media/image10.png"/><Relationship Id="rId4" Type="http://schemas.openxmlformats.org/officeDocument/2006/relationships/image" Target="../media/image42.png"/><Relationship Id="rId9" Type="http://schemas.openxmlformats.org/officeDocument/2006/relationships/image" Target="../media/image23.svg"/><Relationship Id="rId14" Type="http://schemas.openxmlformats.org/officeDocument/2006/relationships/image" Target="../media/image65.png"/></Relationships>
</file>

<file path=ppt/slides/_rels/slide17.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svg"/><Relationship Id="rId7" Type="http://schemas.openxmlformats.org/officeDocument/2006/relationships/image" Target="../media/image11.sv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svg"/><Relationship Id="rId4" Type="http://schemas.openxmlformats.org/officeDocument/2006/relationships/image" Target="../media/image8.png"/><Relationship Id="rId9" Type="http://schemas.openxmlformats.org/officeDocument/2006/relationships/image" Target="../media/image13.sv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68.png"/><Relationship Id="rId7" Type="http://schemas.openxmlformats.org/officeDocument/2006/relationships/image" Target="../media/image72.svg"/><Relationship Id="rId2" Type="http://schemas.openxmlformats.org/officeDocument/2006/relationships/image" Target="../media/image67.png"/><Relationship Id="rId1" Type="http://schemas.openxmlformats.org/officeDocument/2006/relationships/slideLayout" Target="../slideLayouts/slideLayout7.xml"/><Relationship Id="rId6" Type="http://schemas.openxmlformats.org/officeDocument/2006/relationships/image" Target="../media/image71.png"/><Relationship Id="rId5" Type="http://schemas.openxmlformats.org/officeDocument/2006/relationships/image" Target="../media/image70.svg"/><Relationship Id="rId4" Type="http://schemas.openxmlformats.org/officeDocument/2006/relationships/image" Target="../media/image6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74.tiff"/><Relationship Id="rId2" Type="http://schemas.openxmlformats.org/officeDocument/2006/relationships/image" Target="../media/image73.tiff"/><Relationship Id="rId1" Type="http://schemas.openxmlformats.org/officeDocument/2006/relationships/slideLayout" Target="../slideLayouts/slideLayout7.xml"/><Relationship Id="rId5" Type="http://schemas.openxmlformats.org/officeDocument/2006/relationships/image" Target="../media/image76.tiff"/><Relationship Id="rId4" Type="http://schemas.openxmlformats.org/officeDocument/2006/relationships/image" Target="../media/image75.tif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78.svg"/><Relationship Id="rId2" Type="http://schemas.openxmlformats.org/officeDocument/2006/relationships/image" Target="../media/image77.png"/><Relationship Id="rId1" Type="http://schemas.openxmlformats.org/officeDocument/2006/relationships/slideLayout" Target="../slideLayouts/slideLayout7.xml"/><Relationship Id="rId4" Type="http://schemas.openxmlformats.org/officeDocument/2006/relationships/hyperlink" Target="mailto:shivanshsharma19980@gmail.com"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7.svg"/><Relationship Id="rId3" Type="http://schemas.openxmlformats.org/officeDocument/2006/relationships/image" Target="../media/image7.svg"/><Relationship Id="rId7" Type="http://schemas.openxmlformats.org/officeDocument/2006/relationships/image" Target="../media/image11.svg"/><Relationship Id="rId12" Type="http://schemas.openxmlformats.org/officeDocument/2006/relationships/image" Target="../media/image16.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0.png"/><Relationship Id="rId11" Type="http://schemas.openxmlformats.org/officeDocument/2006/relationships/image" Target="../media/image15.svg"/><Relationship Id="rId5" Type="http://schemas.openxmlformats.org/officeDocument/2006/relationships/image" Target="../media/image9.sv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svg"/></Relationships>
</file>

<file path=ppt/slides/_rels/slide6.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15.svg"/><Relationship Id="rId18" Type="http://schemas.openxmlformats.org/officeDocument/2006/relationships/image" Target="../media/image32.png"/><Relationship Id="rId26" Type="http://schemas.openxmlformats.org/officeDocument/2006/relationships/image" Target="../media/image38.png"/><Relationship Id="rId3" Type="http://schemas.openxmlformats.org/officeDocument/2006/relationships/image" Target="../media/image19.svg"/><Relationship Id="rId21" Type="http://schemas.openxmlformats.org/officeDocument/2006/relationships/image" Target="../media/image35.svg"/><Relationship Id="rId7" Type="http://schemas.openxmlformats.org/officeDocument/2006/relationships/image" Target="../media/image23.svg"/><Relationship Id="rId12" Type="http://schemas.openxmlformats.org/officeDocument/2006/relationships/image" Target="../media/image14.png"/><Relationship Id="rId17" Type="http://schemas.openxmlformats.org/officeDocument/2006/relationships/image" Target="../media/image31.svg"/><Relationship Id="rId25" Type="http://schemas.openxmlformats.org/officeDocument/2006/relationships/image" Target="../media/image37.svg"/><Relationship Id="rId2" Type="http://schemas.openxmlformats.org/officeDocument/2006/relationships/image" Target="../media/image18.png"/><Relationship Id="rId16" Type="http://schemas.openxmlformats.org/officeDocument/2006/relationships/image" Target="../media/image30.png"/><Relationship Id="rId20"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22.png"/><Relationship Id="rId11" Type="http://schemas.openxmlformats.org/officeDocument/2006/relationships/image" Target="../media/image27.svg"/><Relationship Id="rId24" Type="http://schemas.openxmlformats.org/officeDocument/2006/relationships/image" Target="../media/image36.png"/><Relationship Id="rId5" Type="http://schemas.openxmlformats.org/officeDocument/2006/relationships/image" Target="../media/image21.svg"/><Relationship Id="rId15" Type="http://schemas.openxmlformats.org/officeDocument/2006/relationships/image" Target="../media/image29.svg"/><Relationship Id="rId23" Type="http://schemas.openxmlformats.org/officeDocument/2006/relationships/image" Target="../media/image2.png"/><Relationship Id="rId10" Type="http://schemas.openxmlformats.org/officeDocument/2006/relationships/image" Target="../media/image26.png"/><Relationship Id="rId19" Type="http://schemas.openxmlformats.org/officeDocument/2006/relationships/image" Target="../media/image33.svg"/><Relationship Id="rId4" Type="http://schemas.openxmlformats.org/officeDocument/2006/relationships/image" Target="../media/image20.png"/><Relationship Id="rId9" Type="http://schemas.openxmlformats.org/officeDocument/2006/relationships/image" Target="../media/image25.svg"/><Relationship Id="rId14" Type="http://schemas.openxmlformats.org/officeDocument/2006/relationships/image" Target="../media/image28.png"/><Relationship Id="rId22" Type="http://schemas.openxmlformats.org/officeDocument/2006/relationships/image" Target="../media/image3.png"/><Relationship Id="rId27" Type="http://schemas.openxmlformats.org/officeDocument/2006/relationships/image" Target="../media/image39.svg"/></Relationships>
</file>

<file path=ppt/slides/_rels/slide7.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svg"/><Relationship Id="rId7" Type="http://schemas.openxmlformats.org/officeDocument/2006/relationships/image" Target="../media/image11.sv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svg"/><Relationship Id="rId4" Type="http://schemas.openxmlformats.org/officeDocument/2006/relationships/image" Target="../media/image8.png"/><Relationship Id="rId9" Type="http://schemas.openxmlformats.org/officeDocument/2006/relationships/image" Target="../media/image13.svg"/></Relationships>
</file>

<file path=ppt/slides/_rels/slide8.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49.svg"/><Relationship Id="rId3" Type="http://schemas.openxmlformats.org/officeDocument/2006/relationships/image" Target="../media/image41.svg"/><Relationship Id="rId7" Type="http://schemas.openxmlformats.org/officeDocument/2006/relationships/image" Target="../media/image45.svg"/><Relationship Id="rId12" Type="http://schemas.openxmlformats.org/officeDocument/2006/relationships/image" Target="../media/image48.png"/><Relationship Id="rId2" Type="http://schemas.openxmlformats.org/officeDocument/2006/relationships/image" Target="../media/image40.png"/><Relationship Id="rId16" Type="http://schemas.openxmlformats.org/officeDocument/2006/relationships/image" Target="../media/image50.tiff"/><Relationship Id="rId1" Type="http://schemas.openxmlformats.org/officeDocument/2006/relationships/slideLayout" Target="../slideLayouts/slideLayout2.xml"/><Relationship Id="rId6" Type="http://schemas.openxmlformats.org/officeDocument/2006/relationships/image" Target="../media/image44.png"/><Relationship Id="rId11" Type="http://schemas.openxmlformats.org/officeDocument/2006/relationships/image" Target="../media/image47.svg"/><Relationship Id="rId5" Type="http://schemas.openxmlformats.org/officeDocument/2006/relationships/image" Target="../media/image43.svg"/><Relationship Id="rId15" Type="http://schemas.openxmlformats.org/officeDocument/2006/relationships/image" Target="../media/image11.svg"/><Relationship Id="rId10" Type="http://schemas.openxmlformats.org/officeDocument/2006/relationships/image" Target="../media/image46.png"/><Relationship Id="rId4" Type="http://schemas.openxmlformats.org/officeDocument/2006/relationships/image" Target="../media/image42.png"/><Relationship Id="rId9" Type="http://schemas.openxmlformats.org/officeDocument/2006/relationships/image" Target="../media/image23.svg"/><Relationship Id="rId14" Type="http://schemas.openxmlformats.org/officeDocument/2006/relationships/image" Target="../media/image10.png"/></Relationships>
</file>

<file path=ppt/slides/_rels/slide9.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svg"/><Relationship Id="rId7" Type="http://schemas.openxmlformats.org/officeDocument/2006/relationships/image" Target="../media/image11.sv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svg"/><Relationship Id="rId4" Type="http://schemas.openxmlformats.org/officeDocument/2006/relationships/image" Target="../media/image8.png"/><Relationship Id="rId9" Type="http://schemas.openxmlformats.org/officeDocument/2006/relationships/image" Target="../media/image13.sv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2" name="Rectangle 1"/>
          <p:cNvSpPr/>
          <p:nvPr/>
        </p:nvSpPr>
        <p:spPr>
          <a:xfrm>
            <a:off x="0" y="3044279"/>
            <a:ext cx="12192000" cy="923330"/>
          </a:xfrm>
          <a:prstGeom prst="rect">
            <a:avLst/>
          </a:prstGeom>
        </p:spPr>
        <p:txBody>
          <a:bodyPr wrap="square">
            <a:spAutoFit/>
          </a:bodyPr>
          <a:lstStyle/>
          <a:p>
            <a:pPr algn="ctr"/>
            <a:r>
              <a:rPr lang="en-IN" sz="5400" dirty="0">
                <a:latin typeface="Trebuchet MS)"/>
              </a:rPr>
              <a:t>NEC HACKATHON: TRANSPORT</a:t>
            </a:r>
          </a:p>
        </p:txBody>
      </p:sp>
      <p:pic>
        <p:nvPicPr>
          <p:cNvPr id="4" name="Picture 3">
            <a:extLst>
              <a:ext uri="{FF2B5EF4-FFF2-40B4-BE49-F238E27FC236}">
                <a16:creationId xmlns:a16="http://schemas.microsoft.com/office/drawing/2014/main" id="{40071731-AEB4-422C-AADB-D2A086F335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43400" y="1707059"/>
            <a:ext cx="3505200" cy="952500"/>
          </a:xfrm>
          <a:prstGeom prst="rect">
            <a:avLst/>
          </a:prstGeom>
          <a:effectLst>
            <a:outerShdw blurRad="76200" dist="12700" dir="8100000" sy="-23000" kx="800400" algn="br" rotWithShape="0">
              <a:prstClr val="black">
                <a:alpha val="20000"/>
              </a:prstClr>
            </a:outerShdw>
          </a:effectLst>
        </p:spPr>
      </p:pic>
    </p:spTree>
    <p:extLst>
      <p:ext uri="{BB962C8B-B14F-4D97-AF65-F5344CB8AC3E}">
        <p14:creationId xmlns:p14="http://schemas.microsoft.com/office/powerpoint/2010/main" val="104118963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6D512D-AB12-4BD6-AD64-3CD1035209CB}"/>
              </a:ext>
            </a:extLst>
          </p:cNvPr>
          <p:cNvSpPr>
            <a:spLocks noGrp="1"/>
          </p:cNvSpPr>
          <p:nvPr>
            <p:ph type="title"/>
          </p:nvPr>
        </p:nvSpPr>
        <p:spPr>
          <a:xfrm>
            <a:off x="1451579" y="0"/>
            <a:ext cx="9603275" cy="786582"/>
          </a:xfrm>
        </p:spPr>
        <p:txBody>
          <a:bodyPr anchor="ctr">
            <a:normAutofit/>
          </a:bodyPr>
          <a:lstStyle/>
          <a:p>
            <a:pPr algn="ctr"/>
            <a:r>
              <a:rPr lang="en-IN" sz="4800" b="1" u="sng" dirty="0">
                <a:latin typeface="Trebuchet MS" panose="020B0603020202020204" pitchFamily="34" charset="0"/>
              </a:rPr>
              <a:t>Addressing Problems</a:t>
            </a:r>
          </a:p>
        </p:txBody>
      </p:sp>
      <p:sp>
        <p:nvSpPr>
          <p:cNvPr id="11" name="Content Placeholder 10">
            <a:extLst>
              <a:ext uri="{FF2B5EF4-FFF2-40B4-BE49-F238E27FC236}">
                <a16:creationId xmlns:a16="http://schemas.microsoft.com/office/drawing/2014/main" id="{7037F003-C66E-407F-8531-73991716965B}"/>
              </a:ext>
            </a:extLst>
          </p:cNvPr>
          <p:cNvSpPr>
            <a:spLocks noGrp="1"/>
          </p:cNvSpPr>
          <p:nvPr>
            <p:ph idx="1"/>
          </p:nvPr>
        </p:nvSpPr>
        <p:spPr>
          <a:xfrm>
            <a:off x="63909" y="726381"/>
            <a:ext cx="12064181" cy="6071418"/>
          </a:xfrm>
        </p:spPr>
        <p:txBody>
          <a:bodyPr/>
          <a:lstStyle/>
          <a:p>
            <a:pPr marL="0" indent="0">
              <a:buNone/>
            </a:pPr>
            <a:r>
              <a:rPr lang="en-IN" b="1" u="sng" dirty="0">
                <a:latin typeface="Trebuchet MS" panose="020B0603020202020204" pitchFamily="34" charset="0"/>
              </a:rPr>
              <a:t>Travel companies</a:t>
            </a:r>
          </a:p>
          <a:p>
            <a:pPr marL="0" indent="0">
              <a:buNone/>
            </a:pPr>
            <a:r>
              <a:rPr lang="en-IN" sz="1800" dirty="0">
                <a:latin typeface="Trebuchet MS" panose="020B0603020202020204" pitchFamily="34" charset="0"/>
              </a:rPr>
              <a:t>Problems faced by travel companies</a:t>
            </a:r>
          </a:p>
          <a:p>
            <a:pPr marL="0" indent="0">
              <a:buNone/>
            </a:pPr>
            <a:r>
              <a:rPr lang="en-IN" sz="1800" dirty="0">
                <a:latin typeface="Trebuchet MS" panose="020B0603020202020204" pitchFamily="34" charset="0"/>
              </a:rPr>
              <a:t> </a:t>
            </a:r>
          </a:p>
        </p:txBody>
      </p:sp>
      <p:sp>
        <p:nvSpPr>
          <p:cNvPr id="51" name="TextBox 50">
            <a:extLst>
              <a:ext uri="{FF2B5EF4-FFF2-40B4-BE49-F238E27FC236}">
                <a16:creationId xmlns:a16="http://schemas.microsoft.com/office/drawing/2014/main" id="{2F0A2F3C-AE88-4C48-85B8-D7BBB0D380FE}"/>
              </a:ext>
            </a:extLst>
          </p:cNvPr>
          <p:cNvSpPr txBox="1"/>
          <p:nvPr/>
        </p:nvSpPr>
        <p:spPr>
          <a:xfrm>
            <a:off x="904264" y="4308216"/>
            <a:ext cx="2888804" cy="1077218"/>
          </a:xfrm>
          <a:prstGeom prst="rect">
            <a:avLst/>
          </a:prstGeom>
          <a:noFill/>
        </p:spPr>
        <p:txBody>
          <a:bodyPr wrap="none" rtlCol="0">
            <a:spAutoFit/>
          </a:bodyPr>
          <a:lstStyle/>
          <a:p>
            <a:pPr algn="ctr"/>
            <a:r>
              <a:rPr lang="en-IN" sz="1600" dirty="0">
                <a:latin typeface="Trebuchet MS" panose="020B0603020202020204" pitchFamily="34" charset="0"/>
              </a:rPr>
              <a:t>Travel companies don’t have </a:t>
            </a:r>
          </a:p>
          <a:p>
            <a:pPr algn="ctr"/>
            <a:r>
              <a:rPr lang="en-IN" sz="1600" dirty="0">
                <a:latin typeface="Trebuchet MS" panose="020B0603020202020204" pitchFamily="34" charset="0"/>
              </a:rPr>
              <a:t>Accurate information of </a:t>
            </a:r>
          </a:p>
          <a:p>
            <a:pPr algn="ctr"/>
            <a:r>
              <a:rPr lang="en-IN" sz="1600" dirty="0">
                <a:latin typeface="Trebuchet MS" panose="020B0603020202020204" pitchFamily="34" charset="0"/>
              </a:rPr>
              <a:t>Supply and demand of </a:t>
            </a:r>
          </a:p>
          <a:p>
            <a:pPr algn="ctr"/>
            <a:r>
              <a:rPr lang="en-IN" sz="1600" dirty="0">
                <a:latin typeface="Trebuchet MS" panose="020B0603020202020204" pitchFamily="34" charset="0"/>
              </a:rPr>
              <a:t>There transport.</a:t>
            </a:r>
          </a:p>
        </p:txBody>
      </p:sp>
      <p:sp>
        <p:nvSpPr>
          <p:cNvPr id="53" name="TextBox 52">
            <a:extLst>
              <a:ext uri="{FF2B5EF4-FFF2-40B4-BE49-F238E27FC236}">
                <a16:creationId xmlns:a16="http://schemas.microsoft.com/office/drawing/2014/main" id="{A642BF24-019E-4E4C-94BB-1DC7136ABB35}"/>
              </a:ext>
            </a:extLst>
          </p:cNvPr>
          <p:cNvSpPr txBox="1"/>
          <p:nvPr/>
        </p:nvSpPr>
        <p:spPr>
          <a:xfrm>
            <a:off x="5215858" y="4263716"/>
            <a:ext cx="2986715" cy="584775"/>
          </a:xfrm>
          <a:prstGeom prst="rect">
            <a:avLst/>
          </a:prstGeom>
          <a:noFill/>
        </p:spPr>
        <p:txBody>
          <a:bodyPr wrap="none" rtlCol="0">
            <a:spAutoFit/>
          </a:bodyPr>
          <a:lstStyle/>
          <a:p>
            <a:pPr algn="ctr"/>
            <a:r>
              <a:rPr lang="en-IN" sz="1600" dirty="0">
                <a:latin typeface="Trebuchet MS" panose="020B0603020202020204" pitchFamily="34" charset="0"/>
              </a:rPr>
              <a:t>High wait time for passengers </a:t>
            </a:r>
          </a:p>
          <a:p>
            <a:pPr algn="ctr"/>
            <a:r>
              <a:rPr lang="en-IN" sz="1600" dirty="0">
                <a:latin typeface="Trebuchet MS" panose="020B0603020202020204" pitchFamily="34" charset="0"/>
              </a:rPr>
              <a:t>At stops. </a:t>
            </a:r>
          </a:p>
        </p:txBody>
      </p:sp>
      <p:sp>
        <p:nvSpPr>
          <p:cNvPr id="24" name="TextBox 23">
            <a:extLst>
              <a:ext uri="{FF2B5EF4-FFF2-40B4-BE49-F238E27FC236}">
                <a16:creationId xmlns:a16="http://schemas.microsoft.com/office/drawing/2014/main" id="{64961E6A-E91B-4B2C-B155-2484B7C104E4}"/>
              </a:ext>
            </a:extLst>
          </p:cNvPr>
          <p:cNvSpPr txBox="1"/>
          <p:nvPr/>
        </p:nvSpPr>
        <p:spPr>
          <a:xfrm>
            <a:off x="9782617" y="4263716"/>
            <a:ext cx="1669161" cy="830997"/>
          </a:xfrm>
          <a:prstGeom prst="rect">
            <a:avLst/>
          </a:prstGeom>
          <a:noFill/>
        </p:spPr>
        <p:txBody>
          <a:bodyPr wrap="square" rtlCol="0">
            <a:spAutoFit/>
          </a:bodyPr>
          <a:lstStyle/>
          <a:p>
            <a:pPr algn="ctr"/>
            <a:r>
              <a:rPr lang="en-IN" sz="1600" dirty="0">
                <a:latin typeface="Trebuchet MS" panose="020B0603020202020204" pitchFamily="34" charset="0"/>
              </a:rPr>
              <a:t>Problem faced in payment process</a:t>
            </a:r>
          </a:p>
        </p:txBody>
      </p:sp>
      <p:pic>
        <p:nvPicPr>
          <p:cNvPr id="5" name="Graphic 4">
            <a:extLst>
              <a:ext uri="{FF2B5EF4-FFF2-40B4-BE49-F238E27FC236}">
                <a16:creationId xmlns:a16="http://schemas.microsoft.com/office/drawing/2014/main" id="{ECDBEEF2-C6B2-4CE8-9A9B-8D9DB4E0D49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376832" y="1847464"/>
            <a:ext cx="2125606" cy="2125606"/>
          </a:xfrm>
          <a:prstGeom prst="rect">
            <a:avLst/>
          </a:prstGeom>
        </p:spPr>
      </p:pic>
      <p:pic>
        <p:nvPicPr>
          <p:cNvPr id="9" name="Graphic 8">
            <a:extLst>
              <a:ext uri="{FF2B5EF4-FFF2-40B4-BE49-F238E27FC236}">
                <a16:creationId xmlns:a16="http://schemas.microsoft.com/office/drawing/2014/main" id="{98C5D9DB-9931-4E6A-BA7D-7BE85B5C81D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175425" y="3030387"/>
            <a:ext cx="918758" cy="918758"/>
          </a:xfrm>
          <a:prstGeom prst="rect">
            <a:avLst/>
          </a:prstGeom>
        </p:spPr>
      </p:pic>
      <p:pic>
        <p:nvPicPr>
          <p:cNvPr id="30" name="Graphic 29">
            <a:extLst>
              <a:ext uri="{FF2B5EF4-FFF2-40B4-BE49-F238E27FC236}">
                <a16:creationId xmlns:a16="http://schemas.microsoft.com/office/drawing/2014/main" id="{1B198D1C-EC14-4AF2-8D0D-B2C903AFCE4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319929" y="1620261"/>
            <a:ext cx="2645197" cy="2645197"/>
          </a:xfrm>
          <a:prstGeom prst="rect">
            <a:avLst/>
          </a:prstGeom>
        </p:spPr>
      </p:pic>
      <p:pic>
        <p:nvPicPr>
          <p:cNvPr id="13" name="Graphic 12">
            <a:extLst>
              <a:ext uri="{FF2B5EF4-FFF2-40B4-BE49-F238E27FC236}">
                <a16:creationId xmlns:a16="http://schemas.microsoft.com/office/drawing/2014/main" id="{255A7ECE-B461-4BEF-966A-EBD7882F18F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095999" y="3155579"/>
            <a:ext cx="668374" cy="668374"/>
          </a:xfrm>
          <a:prstGeom prst="rect">
            <a:avLst/>
          </a:prstGeom>
        </p:spPr>
      </p:pic>
      <p:pic>
        <p:nvPicPr>
          <p:cNvPr id="15" name="Graphic 14">
            <a:extLst>
              <a:ext uri="{FF2B5EF4-FFF2-40B4-BE49-F238E27FC236}">
                <a16:creationId xmlns:a16="http://schemas.microsoft.com/office/drawing/2014/main" id="{2D0FDC06-389E-4414-9A20-6E0B138479B9}"/>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782617" y="1740334"/>
            <a:ext cx="1992359" cy="1992359"/>
          </a:xfrm>
          <a:prstGeom prst="rect">
            <a:avLst/>
          </a:prstGeom>
        </p:spPr>
      </p:pic>
    </p:spTree>
    <p:extLst>
      <p:ext uri="{BB962C8B-B14F-4D97-AF65-F5344CB8AC3E}">
        <p14:creationId xmlns:p14="http://schemas.microsoft.com/office/powerpoint/2010/main" val="166946915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BC192B85-D1C1-46D6-8FEE-D8CAC79FE783}"/>
              </a:ext>
            </a:extLst>
          </p:cNvPr>
          <p:cNvSpPr/>
          <p:nvPr/>
        </p:nvSpPr>
        <p:spPr>
          <a:xfrm>
            <a:off x="2803236" y="1977159"/>
            <a:ext cx="6585527" cy="290368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5400" dirty="0">
              <a:solidFill>
                <a:srgbClr val="00B050"/>
              </a:solidFill>
              <a:latin typeface="Trebuchet MS)"/>
            </a:endParaRPr>
          </a:p>
        </p:txBody>
      </p:sp>
      <p:pic>
        <p:nvPicPr>
          <p:cNvPr id="4" name="Graphic 3">
            <a:extLst>
              <a:ext uri="{FF2B5EF4-FFF2-40B4-BE49-F238E27FC236}">
                <a16:creationId xmlns:a16="http://schemas.microsoft.com/office/drawing/2014/main" id="{137E1EE4-8F2C-4C2E-A86B-14428CD6AC9F}"/>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4644158" y="1977159"/>
            <a:ext cx="2903682" cy="2903682"/>
          </a:xfrm>
          <a:prstGeom prst="rect">
            <a:avLst/>
          </a:prstGeom>
        </p:spPr>
      </p:pic>
      <p:sp>
        <p:nvSpPr>
          <p:cNvPr id="5" name="TextBox 4">
            <a:extLst>
              <a:ext uri="{FF2B5EF4-FFF2-40B4-BE49-F238E27FC236}">
                <a16:creationId xmlns:a16="http://schemas.microsoft.com/office/drawing/2014/main" id="{A1747F22-30EE-4286-B7C4-90721B708213}"/>
              </a:ext>
            </a:extLst>
          </p:cNvPr>
          <p:cNvSpPr txBox="1"/>
          <p:nvPr/>
        </p:nvSpPr>
        <p:spPr>
          <a:xfrm>
            <a:off x="2803236" y="2018519"/>
            <a:ext cx="6585527" cy="2862322"/>
          </a:xfrm>
          <a:prstGeom prst="rect">
            <a:avLst/>
          </a:prstGeom>
          <a:noFill/>
        </p:spPr>
        <p:txBody>
          <a:bodyPr wrap="square" rtlCol="0">
            <a:spAutoFit/>
          </a:bodyPr>
          <a:lstStyle/>
          <a:p>
            <a:pPr algn="ctr"/>
            <a:r>
              <a:rPr lang="en-IN" sz="6000" b="1" i="1" u="sng" dirty="0">
                <a:effectLst>
                  <a:outerShdw blurRad="38100" dist="38100" dir="2700000" algn="tl">
                    <a:srgbClr val="000000">
                      <a:alpha val="43137"/>
                    </a:srgbClr>
                  </a:outerShdw>
                </a:effectLst>
                <a:latin typeface="Trebuchet MS)"/>
              </a:rPr>
              <a:t>Solutions to improve transport facility </a:t>
            </a:r>
          </a:p>
        </p:txBody>
      </p:sp>
    </p:spTree>
    <p:extLst>
      <p:ext uri="{BB962C8B-B14F-4D97-AF65-F5344CB8AC3E}">
        <p14:creationId xmlns:p14="http://schemas.microsoft.com/office/powerpoint/2010/main" val="49970251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0">
              <a:schemeClr val="tx2">
                <a:lumMod val="20000"/>
                <a:lumOff val="80000"/>
              </a:schemeClr>
            </a:gs>
            <a:gs pos="100000">
              <a:schemeClr val="bg2">
                <a:shade val="80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471E0-55D9-49E5-A634-25E8681681D8}"/>
              </a:ext>
            </a:extLst>
          </p:cNvPr>
          <p:cNvSpPr>
            <a:spLocks noGrp="1"/>
          </p:cNvSpPr>
          <p:nvPr>
            <p:ph type="ctrTitle" idx="4294967295"/>
          </p:nvPr>
        </p:nvSpPr>
        <p:spPr>
          <a:xfrm>
            <a:off x="0" y="1720381"/>
            <a:ext cx="12192000" cy="2770853"/>
          </a:xfrm>
        </p:spPr>
        <p:txBody>
          <a:bodyPr anchor="ctr">
            <a:noAutofit/>
          </a:bodyPr>
          <a:lstStyle/>
          <a:p>
            <a:pPr algn="ctr"/>
            <a:r>
              <a:rPr lang="en-IN" sz="9600" b="1" u="sng" dirty="0">
                <a:latin typeface="Trebuchet MS)"/>
              </a:rPr>
              <a:t>hop </a:t>
            </a:r>
            <a:r>
              <a:rPr lang="en-IN" sz="9600" b="1" u="sng" dirty="0">
                <a:solidFill>
                  <a:srgbClr val="00B050"/>
                </a:solidFill>
                <a:latin typeface="Trebuchet MS)"/>
              </a:rPr>
              <a:t>in</a:t>
            </a:r>
          </a:p>
        </p:txBody>
      </p:sp>
      <p:sp>
        <p:nvSpPr>
          <p:cNvPr id="3" name="Subtitle 2">
            <a:extLst>
              <a:ext uri="{FF2B5EF4-FFF2-40B4-BE49-F238E27FC236}">
                <a16:creationId xmlns:a16="http://schemas.microsoft.com/office/drawing/2014/main" id="{11BE76D9-074F-49E5-A40C-F0CB4F84DB8E}"/>
              </a:ext>
            </a:extLst>
          </p:cNvPr>
          <p:cNvSpPr>
            <a:spLocks noGrp="1"/>
          </p:cNvSpPr>
          <p:nvPr>
            <p:ph type="subTitle" idx="4294967295"/>
          </p:nvPr>
        </p:nvSpPr>
        <p:spPr>
          <a:xfrm>
            <a:off x="0" y="3993553"/>
            <a:ext cx="12192000" cy="995362"/>
          </a:xfrm>
        </p:spPr>
        <p:txBody>
          <a:bodyPr>
            <a:normAutofit/>
          </a:bodyPr>
          <a:lstStyle/>
          <a:p>
            <a:pPr marL="0" indent="0" algn="ctr">
              <a:buNone/>
            </a:pPr>
            <a:r>
              <a:rPr lang="en-IN" sz="2800" dirty="0">
                <a:solidFill>
                  <a:srgbClr val="00B050"/>
                </a:solidFill>
                <a:latin typeface="Trebuchet MS)"/>
              </a:rPr>
              <a:t>An end to end travel solution</a:t>
            </a:r>
          </a:p>
        </p:txBody>
      </p:sp>
    </p:spTree>
    <p:extLst>
      <p:ext uri="{BB962C8B-B14F-4D97-AF65-F5344CB8AC3E}">
        <p14:creationId xmlns:p14="http://schemas.microsoft.com/office/powerpoint/2010/main" val="834567694"/>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13.xml><?xml version="1.0" encoding="utf-8"?>
<p:sld xmlns:a="http://schemas.openxmlformats.org/drawingml/2006/main" xmlns:r="http://schemas.openxmlformats.org/officeDocument/2006/relationships" xmlns:p="http://schemas.openxmlformats.org/presentationml/2006/main" showMasterSp="0">
  <p:cSld>
    <p:bg>
      <p:bgPr>
        <a:gradFill rotWithShape="1">
          <a:gsLst>
            <a:gs pos="35682">
              <a:srgbClr val="E0DDDA"/>
            </a:gs>
            <a:gs pos="66200">
              <a:srgbClr val="D5D2CE"/>
            </a:gs>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4" name="object 2">
            <a:extLst>
              <a:ext uri="{FF2B5EF4-FFF2-40B4-BE49-F238E27FC236}">
                <a16:creationId xmlns:a16="http://schemas.microsoft.com/office/drawing/2014/main" id="{75C797A9-5354-4C5B-8504-C2ABE4355335}"/>
              </a:ext>
            </a:extLst>
          </p:cNvPr>
          <p:cNvSpPr>
            <a:spLocks noGrp="1"/>
          </p:cNvSpPr>
          <p:nvPr>
            <p:ph type="title" idx="4294967295"/>
          </p:nvPr>
        </p:nvSpPr>
        <p:spPr>
          <a:xfrm>
            <a:off x="0" y="0"/>
            <a:ext cx="3903663" cy="6858000"/>
          </a:xfrm>
          <a:custGeom>
            <a:avLst/>
            <a:gdLst/>
            <a:ahLst/>
            <a:cxnLst/>
            <a:rect l="l" t="t" r="r" b="b"/>
            <a:pathLst>
              <a:path w="4381500" h="5892165">
                <a:moveTo>
                  <a:pt x="4157626" y="0"/>
                </a:moveTo>
                <a:lnTo>
                  <a:pt x="0" y="0"/>
                </a:lnTo>
                <a:lnTo>
                  <a:pt x="0" y="5892100"/>
                </a:lnTo>
                <a:lnTo>
                  <a:pt x="4159125" y="5892100"/>
                </a:lnTo>
                <a:lnTo>
                  <a:pt x="4166478" y="5844461"/>
                </a:lnTo>
                <a:lnTo>
                  <a:pt x="4177769" y="5768185"/>
                </a:lnTo>
                <a:lnTo>
                  <a:pt x="4189694" y="5677380"/>
                </a:lnTo>
                <a:lnTo>
                  <a:pt x="4203956" y="5569624"/>
                </a:lnTo>
                <a:lnTo>
                  <a:pt x="4219018" y="5450367"/>
                </a:lnTo>
                <a:lnTo>
                  <a:pt x="4234855" y="5315976"/>
                </a:lnTo>
                <a:lnTo>
                  <a:pt x="4251632" y="5169476"/>
                </a:lnTo>
                <a:lnTo>
                  <a:pt x="4268409" y="5010264"/>
                </a:lnTo>
                <a:lnTo>
                  <a:pt x="4285503" y="4840757"/>
                </a:lnTo>
                <a:lnTo>
                  <a:pt x="4301340" y="4657940"/>
                </a:lnTo>
                <a:lnTo>
                  <a:pt x="4316554" y="4466640"/>
                </a:lnTo>
                <a:lnTo>
                  <a:pt x="4330359" y="4264456"/>
                </a:lnTo>
                <a:lnTo>
                  <a:pt x="4343529" y="4053789"/>
                </a:lnTo>
                <a:lnTo>
                  <a:pt x="4355912" y="3834041"/>
                </a:lnTo>
                <a:lnTo>
                  <a:pt x="4360306" y="3721442"/>
                </a:lnTo>
                <a:lnTo>
                  <a:pt x="4365170" y="3606418"/>
                </a:lnTo>
                <a:lnTo>
                  <a:pt x="4369716" y="3489579"/>
                </a:lnTo>
                <a:lnTo>
                  <a:pt x="4372701" y="3372142"/>
                </a:lnTo>
                <a:lnTo>
                  <a:pt x="4375368" y="3252279"/>
                </a:lnTo>
                <a:lnTo>
                  <a:pt x="4378187" y="3131210"/>
                </a:lnTo>
                <a:lnTo>
                  <a:pt x="4380067" y="3007715"/>
                </a:lnTo>
                <a:lnTo>
                  <a:pt x="4380067" y="2883001"/>
                </a:lnTo>
                <a:lnTo>
                  <a:pt x="4381007" y="2757093"/>
                </a:lnTo>
                <a:lnTo>
                  <a:pt x="4380067" y="2629966"/>
                </a:lnTo>
                <a:lnTo>
                  <a:pt x="4378187" y="2501023"/>
                </a:lnTo>
                <a:lnTo>
                  <a:pt x="4376460" y="2372080"/>
                </a:lnTo>
                <a:lnTo>
                  <a:pt x="4372701" y="2241321"/>
                </a:lnTo>
                <a:lnTo>
                  <a:pt x="4368777" y="2109342"/>
                </a:lnTo>
                <a:lnTo>
                  <a:pt x="4364230" y="1977377"/>
                </a:lnTo>
                <a:lnTo>
                  <a:pt x="4357804" y="1844192"/>
                </a:lnTo>
                <a:lnTo>
                  <a:pt x="4350120" y="1709801"/>
                </a:lnTo>
                <a:lnTo>
                  <a:pt x="4342742" y="1574812"/>
                </a:lnTo>
                <a:lnTo>
                  <a:pt x="4333331" y="1439811"/>
                </a:lnTo>
                <a:lnTo>
                  <a:pt x="4322041" y="1302994"/>
                </a:lnTo>
                <a:lnTo>
                  <a:pt x="4310750" y="1168006"/>
                </a:lnTo>
                <a:lnTo>
                  <a:pt x="4297733" y="1030579"/>
                </a:lnTo>
                <a:lnTo>
                  <a:pt x="4283471" y="892555"/>
                </a:lnTo>
                <a:lnTo>
                  <a:pt x="4268409" y="756348"/>
                </a:lnTo>
                <a:lnTo>
                  <a:pt x="4250844" y="618324"/>
                </a:lnTo>
                <a:lnTo>
                  <a:pt x="4232023" y="480910"/>
                </a:lnTo>
                <a:lnTo>
                  <a:pt x="4213367" y="342887"/>
                </a:lnTo>
                <a:lnTo>
                  <a:pt x="4191574" y="205473"/>
                </a:lnTo>
                <a:lnTo>
                  <a:pt x="4169298" y="68656"/>
                </a:lnTo>
                <a:lnTo>
                  <a:pt x="4157626" y="0"/>
                </a:lnTo>
                <a:close/>
              </a:path>
            </a:pathLst>
          </a:custGeom>
          <a:solidFill>
            <a:srgbClr val="00B050"/>
          </a:solidFill>
        </p:spPr>
        <p:txBody>
          <a:bodyPr wrap="square" lIns="0" tIns="0" rIns="0" bIns="0" rtlCol="0" anchor="ctr"/>
          <a:lstStyle/>
          <a:p>
            <a:pPr algn="ctr">
              <a:tabLst>
                <a:tab pos="452438" algn="l"/>
              </a:tabLst>
            </a:pPr>
            <a:r>
              <a:rPr lang="en-IN" b="1" i="1" dirty="0">
                <a:solidFill>
                  <a:schemeClr val="bg1"/>
                </a:solidFill>
                <a:latin typeface="Trebuchet MS)"/>
              </a:rPr>
              <a:t>Solution for</a:t>
            </a:r>
            <a:br>
              <a:rPr lang="en-IN" b="1" i="1" dirty="0">
                <a:solidFill>
                  <a:schemeClr val="bg1"/>
                </a:solidFill>
                <a:latin typeface="Trebuchet MS)"/>
              </a:rPr>
            </a:br>
            <a:r>
              <a:rPr lang="en-IN" b="1" i="1" dirty="0">
                <a:solidFill>
                  <a:schemeClr val="bg1"/>
                </a:solidFill>
                <a:latin typeface="Trebuchet MS)"/>
              </a:rPr>
              <a:t>the traveller</a:t>
            </a:r>
          </a:p>
        </p:txBody>
      </p:sp>
      <p:sp>
        <p:nvSpPr>
          <p:cNvPr id="13" name="TextBox 12">
            <a:extLst>
              <a:ext uri="{FF2B5EF4-FFF2-40B4-BE49-F238E27FC236}">
                <a16:creationId xmlns:a16="http://schemas.microsoft.com/office/drawing/2014/main" id="{36753485-00BA-4600-AA15-B934B3876C0F}"/>
              </a:ext>
            </a:extLst>
          </p:cNvPr>
          <p:cNvSpPr txBox="1"/>
          <p:nvPr/>
        </p:nvSpPr>
        <p:spPr>
          <a:xfrm>
            <a:off x="3903663" y="94270"/>
            <a:ext cx="8288337" cy="461665"/>
          </a:xfrm>
          <a:prstGeom prst="rect">
            <a:avLst/>
          </a:prstGeom>
          <a:noFill/>
        </p:spPr>
        <p:txBody>
          <a:bodyPr wrap="square" rtlCol="0">
            <a:spAutoFit/>
          </a:bodyPr>
          <a:lstStyle/>
          <a:p>
            <a:pPr algn="ctr"/>
            <a:r>
              <a:rPr lang="en-IN" sz="2400" b="1" u="sng" dirty="0">
                <a:latin typeface="Trebuchet MS)"/>
              </a:rPr>
              <a:t>Hyperlocal travel</a:t>
            </a:r>
          </a:p>
        </p:txBody>
      </p:sp>
      <p:sp>
        <p:nvSpPr>
          <p:cNvPr id="18" name="Rectangle: Rounded Corners 17">
            <a:extLst>
              <a:ext uri="{FF2B5EF4-FFF2-40B4-BE49-F238E27FC236}">
                <a16:creationId xmlns:a16="http://schemas.microsoft.com/office/drawing/2014/main" id="{68DAEC5F-6B7D-4BA4-9E4E-0151D28AF832}"/>
              </a:ext>
            </a:extLst>
          </p:cNvPr>
          <p:cNvSpPr/>
          <p:nvPr/>
        </p:nvSpPr>
        <p:spPr>
          <a:xfrm>
            <a:off x="4938659" y="4345969"/>
            <a:ext cx="6513830" cy="1083600"/>
          </a:xfrm>
          <a:prstGeom prst="roundRect">
            <a:avLst>
              <a:gd name="adj" fmla="val 28392"/>
            </a:avLst>
          </a:prstGeom>
          <a:solidFill>
            <a:schemeClr val="bg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255713"/>
            <a:r>
              <a:rPr lang="en-IN" sz="1600" b="1" u="sng" dirty="0">
                <a:solidFill>
                  <a:schemeClr val="tx1"/>
                </a:solidFill>
                <a:latin typeface="Trebuchet MS)"/>
              </a:rPr>
              <a:t>Convenient</a:t>
            </a:r>
          </a:p>
          <a:p>
            <a:pPr marL="1255713"/>
            <a:r>
              <a:rPr lang="en-IN" sz="1600" dirty="0">
                <a:solidFill>
                  <a:schemeClr val="tx1"/>
                </a:solidFill>
                <a:latin typeface="Trebuchet MS)"/>
              </a:rPr>
              <a:t>With </a:t>
            </a:r>
            <a:r>
              <a:rPr lang="en-IN" sz="1600" b="1" u="sng" dirty="0">
                <a:solidFill>
                  <a:schemeClr val="tx1"/>
                </a:solidFill>
                <a:latin typeface="Trebuchet MS)"/>
              </a:rPr>
              <a:t>HOP </a:t>
            </a:r>
            <a:r>
              <a:rPr lang="en-IN" sz="1600" b="1" u="sng" dirty="0">
                <a:solidFill>
                  <a:srgbClr val="00B050"/>
                </a:solidFill>
                <a:latin typeface="Trebuchet MS)"/>
              </a:rPr>
              <a:t>IN</a:t>
            </a:r>
            <a:r>
              <a:rPr lang="en-IN" sz="1600" u="sng" dirty="0">
                <a:solidFill>
                  <a:srgbClr val="00B050"/>
                </a:solidFill>
                <a:latin typeface="Trebuchet MS)"/>
              </a:rPr>
              <a:t> </a:t>
            </a:r>
            <a:r>
              <a:rPr lang="en-IN" sz="1600" dirty="0">
                <a:solidFill>
                  <a:schemeClr val="tx1"/>
                </a:solidFill>
                <a:latin typeface="Trebuchet MS)"/>
              </a:rPr>
              <a:t>you don’t need to go to a bus stop to catch your bus and directly </a:t>
            </a:r>
            <a:r>
              <a:rPr lang="en-IN" sz="1600" b="1" u="sng" dirty="0">
                <a:solidFill>
                  <a:schemeClr val="tx1"/>
                </a:solidFill>
                <a:latin typeface="Trebuchet MS)"/>
              </a:rPr>
              <a:t>HOP </a:t>
            </a:r>
            <a:r>
              <a:rPr lang="en-IN" sz="1600" b="1" u="sng" dirty="0">
                <a:solidFill>
                  <a:srgbClr val="00B050"/>
                </a:solidFill>
                <a:latin typeface="Trebuchet MS)"/>
              </a:rPr>
              <a:t>IN</a:t>
            </a:r>
            <a:r>
              <a:rPr lang="en-IN" sz="1600" b="1" u="sng" dirty="0">
                <a:solidFill>
                  <a:schemeClr val="tx1"/>
                </a:solidFill>
                <a:latin typeface="Trebuchet MS)"/>
              </a:rPr>
              <a:t> </a:t>
            </a:r>
            <a:r>
              <a:rPr lang="en-IN" sz="1600" dirty="0">
                <a:solidFill>
                  <a:schemeClr val="tx1"/>
                </a:solidFill>
                <a:latin typeface="Trebuchet MS)"/>
              </a:rPr>
              <a:t>the bus when it crosses you.</a:t>
            </a:r>
          </a:p>
          <a:p>
            <a:pPr marL="1455737" indent="-285750">
              <a:buFont typeface="Arial" panose="020B0604020202020204" pitchFamily="34" charset="0"/>
              <a:buChar char="•"/>
            </a:pPr>
            <a:endParaRPr lang="en-IN" sz="1600" b="1" u="sng" dirty="0">
              <a:solidFill>
                <a:schemeClr val="tx1"/>
              </a:solidFill>
              <a:latin typeface="Trebuchet MS)"/>
            </a:endParaRPr>
          </a:p>
        </p:txBody>
      </p:sp>
      <p:sp>
        <p:nvSpPr>
          <p:cNvPr id="16" name="Rectangle: Rounded Corners 15">
            <a:extLst>
              <a:ext uri="{FF2B5EF4-FFF2-40B4-BE49-F238E27FC236}">
                <a16:creationId xmlns:a16="http://schemas.microsoft.com/office/drawing/2014/main" id="{6611F42C-D9D0-4096-A19C-4AEA28ED3FBE}"/>
              </a:ext>
            </a:extLst>
          </p:cNvPr>
          <p:cNvSpPr/>
          <p:nvPr/>
        </p:nvSpPr>
        <p:spPr>
          <a:xfrm>
            <a:off x="4911676" y="5605994"/>
            <a:ext cx="6513830" cy="1083600"/>
          </a:xfrm>
          <a:prstGeom prst="roundRect">
            <a:avLst>
              <a:gd name="adj" fmla="val 21527"/>
            </a:avLst>
          </a:prstGeom>
          <a:solidFill>
            <a:schemeClr val="bg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169987"/>
            <a:r>
              <a:rPr lang="en-IN" sz="1600" b="1" u="sng" dirty="0">
                <a:solidFill>
                  <a:schemeClr val="tx1"/>
                </a:solidFill>
                <a:latin typeface="Trebuchet MS)"/>
              </a:rPr>
              <a:t>Crowd Information</a:t>
            </a:r>
          </a:p>
          <a:p>
            <a:pPr marL="1169987"/>
            <a:r>
              <a:rPr lang="en-IN" sz="1600" b="1" u="sng" dirty="0">
                <a:solidFill>
                  <a:schemeClr val="tx1"/>
                </a:solidFill>
                <a:latin typeface="Trebuchet MS)"/>
              </a:rPr>
              <a:t>HOP </a:t>
            </a:r>
            <a:r>
              <a:rPr lang="en-IN" sz="1600" b="1" u="sng" dirty="0">
                <a:solidFill>
                  <a:srgbClr val="00B050"/>
                </a:solidFill>
                <a:latin typeface="Trebuchet MS)"/>
              </a:rPr>
              <a:t>IN</a:t>
            </a:r>
            <a:r>
              <a:rPr lang="en-IN" sz="1600" dirty="0">
                <a:solidFill>
                  <a:schemeClr val="tx1"/>
                </a:solidFill>
                <a:latin typeface="Trebuchet MS)"/>
              </a:rPr>
              <a:t> provides you with a real-time information about the crowd in the vehicle, giving you enough time to think, whether to board that vehicle or not.</a:t>
            </a:r>
            <a:endParaRPr lang="en-IN" sz="1600" b="1" u="sng" dirty="0">
              <a:solidFill>
                <a:schemeClr val="tx1"/>
              </a:solidFill>
              <a:latin typeface="Trebuchet MS)"/>
            </a:endParaRPr>
          </a:p>
          <a:p>
            <a:pPr marL="1169987"/>
            <a:r>
              <a:rPr lang="en-IN" sz="1600" dirty="0">
                <a:solidFill>
                  <a:schemeClr val="tx1"/>
                </a:solidFill>
                <a:latin typeface="Trebuchet MS)"/>
              </a:rPr>
              <a:t> </a:t>
            </a:r>
            <a:endParaRPr lang="en-IN" sz="1600" b="1" u="sng" dirty="0">
              <a:solidFill>
                <a:schemeClr val="tx1"/>
              </a:solidFill>
              <a:latin typeface="Trebuchet MS)"/>
            </a:endParaRPr>
          </a:p>
        </p:txBody>
      </p:sp>
      <p:sp>
        <p:nvSpPr>
          <p:cNvPr id="17" name="Rectangle: Rounded Corners 16">
            <a:extLst>
              <a:ext uri="{FF2B5EF4-FFF2-40B4-BE49-F238E27FC236}">
                <a16:creationId xmlns:a16="http://schemas.microsoft.com/office/drawing/2014/main" id="{64044E55-7157-4F99-A9D0-6D36D6E815EE}"/>
              </a:ext>
            </a:extLst>
          </p:cNvPr>
          <p:cNvSpPr/>
          <p:nvPr/>
        </p:nvSpPr>
        <p:spPr>
          <a:xfrm>
            <a:off x="4938659" y="565896"/>
            <a:ext cx="6513830" cy="1083372"/>
          </a:xfrm>
          <a:prstGeom prst="roundRect">
            <a:avLst>
              <a:gd name="adj" fmla="val 21527"/>
            </a:avLst>
          </a:prstGeom>
          <a:solidFill>
            <a:schemeClr val="bg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347788"/>
            <a:r>
              <a:rPr lang="en-IN" sz="1600" b="1" u="sng" dirty="0">
                <a:solidFill>
                  <a:schemeClr val="tx1"/>
                </a:solidFill>
                <a:latin typeface="Trebuchet MS)"/>
              </a:rPr>
              <a:t>Multiple booking</a:t>
            </a:r>
          </a:p>
          <a:p>
            <a:pPr marL="1349375" defTabSz="419100"/>
            <a:r>
              <a:rPr lang="en-IN" sz="1600" dirty="0">
                <a:solidFill>
                  <a:schemeClr val="tx1"/>
                </a:solidFill>
                <a:latin typeface="Trebuchet MS)"/>
              </a:rPr>
              <a:t>With </a:t>
            </a:r>
            <a:r>
              <a:rPr lang="en-IN" sz="1600" b="1" u="sng" dirty="0">
                <a:solidFill>
                  <a:schemeClr val="tx1"/>
                </a:solidFill>
                <a:latin typeface="Trebuchet MS)"/>
              </a:rPr>
              <a:t>HOP </a:t>
            </a:r>
            <a:r>
              <a:rPr lang="en-IN" sz="1600" b="1" u="sng" dirty="0">
                <a:solidFill>
                  <a:srgbClr val="00B050"/>
                </a:solidFill>
                <a:latin typeface="Trebuchet MS)"/>
              </a:rPr>
              <a:t>IN</a:t>
            </a:r>
            <a:r>
              <a:rPr lang="en-IN" sz="1600" dirty="0">
                <a:solidFill>
                  <a:schemeClr val="tx1"/>
                </a:solidFill>
                <a:latin typeface="Trebuchet MS)"/>
              </a:rPr>
              <a:t> you can easily make multiple travel bookings from point A to point B,  even adding intermediate stops from one website or app.</a:t>
            </a:r>
          </a:p>
        </p:txBody>
      </p:sp>
      <p:sp>
        <p:nvSpPr>
          <p:cNvPr id="22" name="Rectangle: Rounded Corners 21">
            <a:extLst>
              <a:ext uri="{FF2B5EF4-FFF2-40B4-BE49-F238E27FC236}">
                <a16:creationId xmlns:a16="http://schemas.microsoft.com/office/drawing/2014/main" id="{E6B8BF48-5635-4E7B-8FA5-B8BBCB4B0AA0}"/>
              </a:ext>
            </a:extLst>
          </p:cNvPr>
          <p:cNvSpPr/>
          <p:nvPr/>
        </p:nvSpPr>
        <p:spPr>
          <a:xfrm>
            <a:off x="4938659" y="1825920"/>
            <a:ext cx="6513830" cy="1083373"/>
          </a:xfrm>
          <a:prstGeom prst="roundRect">
            <a:avLst>
              <a:gd name="adj" fmla="val 21527"/>
            </a:avLst>
          </a:prstGeom>
          <a:solidFill>
            <a:schemeClr val="bg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255713" defTabSz="627063"/>
            <a:r>
              <a:rPr lang="en-IN" sz="1600" b="1" u="sng" dirty="0">
                <a:solidFill>
                  <a:schemeClr val="tx1"/>
                </a:solidFill>
                <a:latin typeface="Trebuchet MS)"/>
              </a:rPr>
              <a:t>Payment</a:t>
            </a:r>
          </a:p>
          <a:p>
            <a:pPr marL="1255713" defTabSz="419100"/>
            <a:r>
              <a:rPr lang="en-IN" sz="1600" b="1" u="sng" dirty="0">
                <a:solidFill>
                  <a:schemeClr val="tx1"/>
                </a:solidFill>
                <a:latin typeface="Trebuchet MS)"/>
              </a:rPr>
              <a:t>HOP</a:t>
            </a:r>
            <a:r>
              <a:rPr lang="en-IN" sz="1600" b="1" u="sng" dirty="0">
                <a:solidFill>
                  <a:srgbClr val="00B050"/>
                </a:solidFill>
                <a:latin typeface="Trebuchet MS)"/>
              </a:rPr>
              <a:t> IN</a:t>
            </a:r>
            <a:r>
              <a:rPr lang="en-IN" sz="1600" dirty="0">
                <a:solidFill>
                  <a:srgbClr val="00B050"/>
                </a:solidFill>
                <a:latin typeface="Trebuchet MS)"/>
              </a:rPr>
              <a:t> </a:t>
            </a:r>
            <a:r>
              <a:rPr lang="en-IN" sz="1600" dirty="0">
                <a:solidFill>
                  <a:schemeClr val="tx1"/>
                </a:solidFill>
                <a:latin typeface="Trebuchet MS)"/>
              </a:rPr>
              <a:t>is easy on payments, you just need to hop in and hop out of the vehicle without paying a single penny and you will be charged at the end of each day from your card.</a:t>
            </a:r>
          </a:p>
        </p:txBody>
      </p:sp>
      <p:sp>
        <p:nvSpPr>
          <p:cNvPr id="23" name="Rectangle: Rounded Corners 22">
            <a:extLst>
              <a:ext uri="{FF2B5EF4-FFF2-40B4-BE49-F238E27FC236}">
                <a16:creationId xmlns:a16="http://schemas.microsoft.com/office/drawing/2014/main" id="{B0939139-2C5E-4EA4-A1F5-67DDA9A7CEC9}"/>
              </a:ext>
            </a:extLst>
          </p:cNvPr>
          <p:cNvSpPr/>
          <p:nvPr/>
        </p:nvSpPr>
        <p:spPr>
          <a:xfrm>
            <a:off x="4911676" y="3085944"/>
            <a:ext cx="6513830" cy="1083600"/>
          </a:xfrm>
          <a:prstGeom prst="roundRect">
            <a:avLst>
              <a:gd name="adj" fmla="val 21527"/>
            </a:avLst>
          </a:prstGeom>
          <a:solidFill>
            <a:schemeClr val="bg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349375"/>
            <a:r>
              <a:rPr lang="en-IN" sz="1600" b="1" u="sng" dirty="0">
                <a:solidFill>
                  <a:schemeClr val="tx1"/>
                </a:solidFill>
                <a:latin typeface="Trebuchet MS)"/>
              </a:rPr>
              <a:t>Time </a:t>
            </a:r>
          </a:p>
          <a:p>
            <a:pPr marL="1347788" defTabSz="449263"/>
            <a:r>
              <a:rPr lang="en-IN" sz="1600" b="1" u="sng" dirty="0">
                <a:solidFill>
                  <a:schemeClr val="tx1"/>
                </a:solidFill>
                <a:latin typeface="Trebuchet MS)"/>
              </a:rPr>
              <a:t>HOP </a:t>
            </a:r>
            <a:r>
              <a:rPr lang="en-IN" sz="1600" b="1" u="sng" dirty="0">
                <a:solidFill>
                  <a:srgbClr val="00B050"/>
                </a:solidFill>
                <a:latin typeface="Trebuchet MS)"/>
              </a:rPr>
              <a:t>IN</a:t>
            </a:r>
            <a:r>
              <a:rPr lang="en-IN" sz="1600" dirty="0">
                <a:solidFill>
                  <a:schemeClr val="tx1"/>
                </a:solidFill>
                <a:latin typeface="Trebuchet MS)"/>
              </a:rPr>
              <a:t> uses a optimized algorithm to make travel bookings saving your time, and reducing your wait time.</a:t>
            </a:r>
          </a:p>
          <a:p>
            <a:pPr marL="1524000" indent="-354013">
              <a:buFont typeface="Arial" panose="020B0604020202020204" pitchFamily="34" charset="0"/>
              <a:buChar char="•"/>
            </a:pPr>
            <a:endParaRPr lang="en-IN" sz="1600" dirty="0">
              <a:solidFill>
                <a:schemeClr val="tx1"/>
              </a:solidFill>
              <a:latin typeface="Trebuchet MS)"/>
            </a:endParaRPr>
          </a:p>
        </p:txBody>
      </p:sp>
      <p:sp>
        <p:nvSpPr>
          <p:cNvPr id="9" name="Hexagon 8">
            <a:extLst>
              <a:ext uri="{FF2B5EF4-FFF2-40B4-BE49-F238E27FC236}">
                <a16:creationId xmlns:a16="http://schemas.microsoft.com/office/drawing/2014/main" id="{612DB5AA-4958-4A9E-BB06-73B2886EBC7D}"/>
              </a:ext>
            </a:extLst>
          </p:cNvPr>
          <p:cNvSpPr/>
          <p:nvPr/>
        </p:nvSpPr>
        <p:spPr>
          <a:xfrm>
            <a:off x="4938659" y="565896"/>
            <a:ext cx="1157341" cy="1083371"/>
          </a:xfrm>
          <a:prstGeom prst="hexagon">
            <a:avLst/>
          </a:prstGeom>
          <a:solidFill>
            <a:srgbClr val="7030A0"/>
          </a:solidFill>
        </p:spPr>
        <p:style>
          <a:lnRef idx="2">
            <a:schemeClr val="dk1"/>
          </a:lnRef>
          <a:fillRef idx="1">
            <a:schemeClr val="lt1"/>
          </a:fillRef>
          <a:effectRef idx="0">
            <a:schemeClr val="dk1"/>
          </a:effectRef>
          <a:fontRef idx="minor">
            <a:schemeClr val="dk1"/>
          </a:fontRef>
        </p:style>
        <p:txBody>
          <a:bodyPr rtlCol="0" anchor="ctr"/>
          <a:lstStyle/>
          <a:p>
            <a:pPr algn="ctr"/>
            <a:endParaRPr lang="en-IN" dirty="0">
              <a:latin typeface="Trebuchet MS)"/>
            </a:endParaRPr>
          </a:p>
        </p:txBody>
      </p:sp>
      <p:pic>
        <p:nvPicPr>
          <p:cNvPr id="19" name="Graphic 18">
            <a:extLst>
              <a:ext uri="{FF2B5EF4-FFF2-40B4-BE49-F238E27FC236}">
                <a16:creationId xmlns:a16="http://schemas.microsoft.com/office/drawing/2014/main" id="{194337A6-B2D8-4AF2-B84A-BF8C13C3016B}"/>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085667" y="797306"/>
            <a:ext cx="464642" cy="476853"/>
          </a:xfrm>
          <a:prstGeom prst="rect">
            <a:avLst/>
          </a:prstGeom>
        </p:spPr>
      </p:pic>
      <p:pic>
        <p:nvPicPr>
          <p:cNvPr id="15" name="Graphic 14">
            <a:extLst>
              <a:ext uri="{FF2B5EF4-FFF2-40B4-BE49-F238E27FC236}">
                <a16:creationId xmlns:a16="http://schemas.microsoft.com/office/drawing/2014/main" id="{F75DE749-89CA-46B1-A771-E80BB83DEAD1}"/>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5631357" y="880031"/>
            <a:ext cx="310896" cy="310896"/>
          </a:xfrm>
          <a:prstGeom prst="rect">
            <a:avLst/>
          </a:prstGeom>
        </p:spPr>
      </p:pic>
      <p:sp>
        <p:nvSpPr>
          <p:cNvPr id="20" name="Hexagon 19">
            <a:extLst>
              <a:ext uri="{FF2B5EF4-FFF2-40B4-BE49-F238E27FC236}">
                <a16:creationId xmlns:a16="http://schemas.microsoft.com/office/drawing/2014/main" id="{4ECD07A5-6C34-4E96-B375-18BC720C56A2}"/>
              </a:ext>
            </a:extLst>
          </p:cNvPr>
          <p:cNvSpPr/>
          <p:nvPr/>
        </p:nvSpPr>
        <p:spPr>
          <a:xfrm>
            <a:off x="4938659" y="1825691"/>
            <a:ext cx="1091381" cy="1083371"/>
          </a:xfrm>
          <a:prstGeom prst="hexagon">
            <a:avLst/>
          </a:prstGeom>
          <a:solidFill>
            <a:srgbClr val="7030A0"/>
          </a:solidFill>
        </p:spPr>
        <p:style>
          <a:lnRef idx="2">
            <a:schemeClr val="dk1"/>
          </a:lnRef>
          <a:fillRef idx="1">
            <a:schemeClr val="lt1"/>
          </a:fillRef>
          <a:effectRef idx="0">
            <a:schemeClr val="dk1"/>
          </a:effectRef>
          <a:fontRef idx="minor">
            <a:schemeClr val="dk1"/>
          </a:fontRef>
        </p:style>
        <p:txBody>
          <a:bodyPr rtlCol="0" anchor="ctr"/>
          <a:lstStyle/>
          <a:p>
            <a:pPr algn="ctr"/>
            <a:endParaRPr lang="en-IN">
              <a:latin typeface="Trebuchet MS)"/>
            </a:endParaRPr>
          </a:p>
        </p:txBody>
      </p:sp>
      <p:pic>
        <p:nvPicPr>
          <p:cNvPr id="24" name="Graphic 23">
            <a:extLst>
              <a:ext uri="{FF2B5EF4-FFF2-40B4-BE49-F238E27FC236}">
                <a16:creationId xmlns:a16="http://schemas.microsoft.com/office/drawing/2014/main" id="{05261BC1-941B-4760-B11E-67CBA4D0262C}"/>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208124" y="2091987"/>
            <a:ext cx="552450" cy="552450"/>
          </a:xfrm>
          <a:prstGeom prst="rect">
            <a:avLst/>
          </a:prstGeom>
        </p:spPr>
      </p:pic>
      <p:sp>
        <p:nvSpPr>
          <p:cNvPr id="21" name="Hexagon 20">
            <a:extLst>
              <a:ext uri="{FF2B5EF4-FFF2-40B4-BE49-F238E27FC236}">
                <a16:creationId xmlns:a16="http://schemas.microsoft.com/office/drawing/2014/main" id="{E611E75D-74B0-4578-A8C6-75A04177C7DA}"/>
              </a:ext>
            </a:extLst>
          </p:cNvPr>
          <p:cNvSpPr/>
          <p:nvPr/>
        </p:nvSpPr>
        <p:spPr>
          <a:xfrm>
            <a:off x="4872698" y="3085485"/>
            <a:ext cx="1157341" cy="1083371"/>
          </a:xfrm>
          <a:prstGeom prst="hexagon">
            <a:avLst/>
          </a:prstGeom>
          <a:solidFill>
            <a:srgbClr val="7030A0"/>
          </a:solidFill>
        </p:spPr>
        <p:style>
          <a:lnRef idx="2">
            <a:schemeClr val="dk1"/>
          </a:lnRef>
          <a:fillRef idx="1">
            <a:schemeClr val="lt1"/>
          </a:fillRef>
          <a:effectRef idx="0">
            <a:schemeClr val="dk1"/>
          </a:effectRef>
          <a:fontRef idx="minor">
            <a:schemeClr val="dk1"/>
          </a:fontRef>
        </p:style>
        <p:txBody>
          <a:bodyPr rtlCol="0" anchor="ctr"/>
          <a:lstStyle/>
          <a:p>
            <a:pPr algn="ctr"/>
            <a:endParaRPr lang="en-IN" dirty="0">
              <a:latin typeface="Trebuchet MS)"/>
            </a:endParaRPr>
          </a:p>
        </p:txBody>
      </p:sp>
      <p:pic>
        <p:nvPicPr>
          <p:cNvPr id="26" name="Graphic 25">
            <a:extLst>
              <a:ext uri="{FF2B5EF4-FFF2-40B4-BE49-F238E27FC236}">
                <a16:creationId xmlns:a16="http://schemas.microsoft.com/office/drawing/2014/main" id="{B9D30ECD-B462-42A8-B9C3-641BDEBB4681}"/>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165618" y="3341537"/>
            <a:ext cx="571500" cy="571500"/>
          </a:xfrm>
          <a:prstGeom prst="rect">
            <a:avLst/>
          </a:prstGeom>
        </p:spPr>
      </p:pic>
      <p:sp>
        <p:nvSpPr>
          <p:cNvPr id="25" name="Hexagon 24">
            <a:extLst>
              <a:ext uri="{FF2B5EF4-FFF2-40B4-BE49-F238E27FC236}">
                <a16:creationId xmlns:a16="http://schemas.microsoft.com/office/drawing/2014/main" id="{338085B7-BD93-44C6-A823-C5CAF50782D8}"/>
              </a:ext>
            </a:extLst>
          </p:cNvPr>
          <p:cNvSpPr/>
          <p:nvPr/>
        </p:nvSpPr>
        <p:spPr>
          <a:xfrm>
            <a:off x="4938658" y="5615035"/>
            <a:ext cx="1157341" cy="1083371"/>
          </a:xfrm>
          <a:prstGeom prst="hexagon">
            <a:avLst/>
          </a:prstGeom>
          <a:solidFill>
            <a:srgbClr val="7030A0"/>
          </a:solidFill>
        </p:spPr>
        <p:style>
          <a:lnRef idx="2">
            <a:schemeClr val="dk1"/>
          </a:lnRef>
          <a:fillRef idx="1">
            <a:schemeClr val="lt1"/>
          </a:fillRef>
          <a:effectRef idx="0">
            <a:schemeClr val="dk1"/>
          </a:effectRef>
          <a:fontRef idx="minor">
            <a:schemeClr val="dk1"/>
          </a:fontRef>
        </p:style>
        <p:txBody>
          <a:bodyPr rtlCol="0" anchor="ctr"/>
          <a:lstStyle/>
          <a:p>
            <a:pPr algn="ctr"/>
            <a:endParaRPr lang="en-IN" dirty="0">
              <a:latin typeface="Trebuchet MS)"/>
            </a:endParaRPr>
          </a:p>
        </p:txBody>
      </p:sp>
      <p:sp>
        <p:nvSpPr>
          <p:cNvPr id="27" name="Hexagon 26">
            <a:extLst>
              <a:ext uri="{FF2B5EF4-FFF2-40B4-BE49-F238E27FC236}">
                <a16:creationId xmlns:a16="http://schemas.microsoft.com/office/drawing/2014/main" id="{08ACC29E-86D1-49A1-944B-E2989A413D89}"/>
              </a:ext>
            </a:extLst>
          </p:cNvPr>
          <p:cNvSpPr/>
          <p:nvPr/>
        </p:nvSpPr>
        <p:spPr>
          <a:xfrm>
            <a:off x="4971638" y="4341929"/>
            <a:ext cx="1157341" cy="1083371"/>
          </a:xfrm>
          <a:prstGeom prst="hexagon">
            <a:avLst/>
          </a:prstGeom>
          <a:solidFill>
            <a:srgbClr val="7030A0"/>
          </a:solidFill>
        </p:spPr>
        <p:style>
          <a:lnRef idx="2">
            <a:schemeClr val="dk1"/>
          </a:lnRef>
          <a:fillRef idx="1">
            <a:schemeClr val="lt1"/>
          </a:fillRef>
          <a:effectRef idx="0">
            <a:schemeClr val="dk1"/>
          </a:effectRef>
          <a:fontRef idx="minor">
            <a:schemeClr val="dk1"/>
          </a:fontRef>
        </p:style>
        <p:txBody>
          <a:bodyPr rtlCol="0" anchor="ctr"/>
          <a:lstStyle/>
          <a:p>
            <a:pPr algn="ctr"/>
            <a:endParaRPr lang="en-IN" dirty="0">
              <a:latin typeface="Trebuchet MS)"/>
            </a:endParaRPr>
          </a:p>
        </p:txBody>
      </p:sp>
      <p:pic>
        <p:nvPicPr>
          <p:cNvPr id="3" name="Graphic 2">
            <a:extLst>
              <a:ext uri="{FF2B5EF4-FFF2-40B4-BE49-F238E27FC236}">
                <a16:creationId xmlns:a16="http://schemas.microsoft.com/office/drawing/2014/main" id="{DE9B9686-E1BF-440F-94D7-D1C56D7E739E}"/>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153557" y="5780179"/>
            <a:ext cx="735229" cy="735229"/>
          </a:xfrm>
          <a:prstGeom prst="rect">
            <a:avLst/>
          </a:prstGeom>
        </p:spPr>
      </p:pic>
      <p:pic>
        <p:nvPicPr>
          <p:cNvPr id="10" name="Graphic 9">
            <a:extLst>
              <a:ext uri="{FF2B5EF4-FFF2-40B4-BE49-F238E27FC236}">
                <a16:creationId xmlns:a16="http://schemas.microsoft.com/office/drawing/2014/main" id="{32ABC200-F5CC-48E2-BCCF-BC4665F66E6B}"/>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165618" y="4516812"/>
            <a:ext cx="758876" cy="758876"/>
          </a:xfrm>
          <a:prstGeom prst="rect">
            <a:avLst/>
          </a:prstGeom>
        </p:spPr>
      </p:pic>
    </p:spTree>
    <p:extLst>
      <p:ext uri="{BB962C8B-B14F-4D97-AF65-F5344CB8AC3E}">
        <p14:creationId xmlns:p14="http://schemas.microsoft.com/office/powerpoint/2010/main" val="276805357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pic>
        <p:nvPicPr>
          <p:cNvPr id="35" name="Graphic 34">
            <a:extLst>
              <a:ext uri="{FF2B5EF4-FFF2-40B4-BE49-F238E27FC236}">
                <a16:creationId xmlns:a16="http://schemas.microsoft.com/office/drawing/2014/main" id="{4792555F-B528-4C5A-A78D-33B3623BAFB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45778" y="1890645"/>
            <a:ext cx="1152981" cy="1152981"/>
          </a:xfrm>
          <a:prstGeom prst="rect">
            <a:avLst/>
          </a:prstGeom>
        </p:spPr>
      </p:pic>
      <p:sp>
        <p:nvSpPr>
          <p:cNvPr id="2" name="Title 1">
            <a:extLst>
              <a:ext uri="{FF2B5EF4-FFF2-40B4-BE49-F238E27FC236}">
                <a16:creationId xmlns:a16="http://schemas.microsoft.com/office/drawing/2014/main" id="{576D512D-AB12-4BD6-AD64-3CD1035209CB}"/>
              </a:ext>
            </a:extLst>
          </p:cNvPr>
          <p:cNvSpPr>
            <a:spLocks noGrp="1"/>
          </p:cNvSpPr>
          <p:nvPr>
            <p:ph type="title"/>
          </p:nvPr>
        </p:nvSpPr>
        <p:spPr>
          <a:xfrm>
            <a:off x="1451579" y="0"/>
            <a:ext cx="9603275" cy="786582"/>
          </a:xfrm>
        </p:spPr>
        <p:txBody>
          <a:bodyPr anchor="ctr"/>
          <a:lstStyle/>
          <a:p>
            <a:pPr algn="ctr"/>
            <a:r>
              <a:rPr lang="en-IN" b="1" u="sng" dirty="0">
                <a:latin typeface="Trebuchet MS" panose="020B0603020202020204" pitchFamily="34" charset="0"/>
              </a:rPr>
              <a:t>Glimpse at our Solution</a:t>
            </a:r>
          </a:p>
        </p:txBody>
      </p:sp>
      <p:sp>
        <p:nvSpPr>
          <p:cNvPr id="11" name="Content Placeholder 10">
            <a:extLst>
              <a:ext uri="{FF2B5EF4-FFF2-40B4-BE49-F238E27FC236}">
                <a16:creationId xmlns:a16="http://schemas.microsoft.com/office/drawing/2014/main" id="{7037F003-C66E-407F-8531-73991716965B}"/>
              </a:ext>
            </a:extLst>
          </p:cNvPr>
          <p:cNvSpPr>
            <a:spLocks noGrp="1"/>
          </p:cNvSpPr>
          <p:nvPr>
            <p:ph idx="1"/>
          </p:nvPr>
        </p:nvSpPr>
        <p:spPr>
          <a:xfrm>
            <a:off x="127819" y="786582"/>
            <a:ext cx="12064181" cy="6071418"/>
          </a:xfrm>
        </p:spPr>
        <p:txBody>
          <a:bodyPr/>
          <a:lstStyle/>
          <a:p>
            <a:pPr marL="0" indent="0">
              <a:buNone/>
            </a:pPr>
            <a:r>
              <a:rPr lang="en-IN" b="1" u="sng" dirty="0">
                <a:latin typeface="Trebuchet MS" panose="020B0603020202020204" pitchFamily="34" charset="0"/>
              </a:rPr>
              <a:t>Hyperlocal travel</a:t>
            </a:r>
          </a:p>
          <a:p>
            <a:pPr marL="0" indent="0">
              <a:buNone/>
            </a:pPr>
            <a:r>
              <a:rPr lang="en-IN" sz="1800" dirty="0">
                <a:latin typeface="Trebuchet MS" panose="020B0603020202020204" pitchFamily="34" charset="0"/>
              </a:rPr>
              <a:t>Imagine travelling to your place of work in the following manner- </a:t>
            </a:r>
          </a:p>
        </p:txBody>
      </p:sp>
      <p:pic>
        <p:nvPicPr>
          <p:cNvPr id="10" name="Graphic 9">
            <a:extLst>
              <a:ext uri="{FF2B5EF4-FFF2-40B4-BE49-F238E27FC236}">
                <a16:creationId xmlns:a16="http://schemas.microsoft.com/office/drawing/2014/main" id="{89FE7E06-165E-4348-9E63-99FDA279AC2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21487" y="1836466"/>
            <a:ext cx="1152981" cy="1152981"/>
          </a:xfrm>
          <a:prstGeom prst="rect">
            <a:avLst/>
          </a:prstGeom>
        </p:spPr>
      </p:pic>
      <p:pic>
        <p:nvPicPr>
          <p:cNvPr id="13" name="Graphic 12">
            <a:extLst>
              <a:ext uri="{FF2B5EF4-FFF2-40B4-BE49-F238E27FC236}">
                <a16:creationId xmlns:a16="http://schemas.microsoft.com/office/drawing/2014/main" id="{10944D64-1F82-4A16-882D-C379FCABB13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31567" y="2467136"/>
            <a:ext cx="532823" cy="532823"/>
          </a:xfrm>
          <a:prstGeom prst="rect">
            <a:avLst/>
          </a:prstGeom>
        </p:spPr>
      </p:pic>
      <p:pic>
        <p:nvPicPr>
          <p:cNvPr id="15" name="Graphic 14">
            <a:extLst>
              <a:ext uri="{FF2B5EF4-FFF2-40B4-BE49-F238E27FC236}">
                <a16:creationId xmlns:a16="http://schemas.microsoft.com/office/drawing/2014/main" id="{0B877367-0091-456F-8E50-4AAFE8E7E7A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16200000">
            <a:off x="1750273" y="2190385"/>
            <a:ext cx="831273" cy="831273"/>
          </a:xfrm>
          <a:prstGeom prst="rect">
            <a:avLst/>
          </a:prstGeom>
        </p:spPr>
      </p:pic>
      <p:pic>
        <p:nvPicPr>
          <p:cNvPr id="34" name="Graphic 33">
            <a:extLst>
              <a:ext uri="{FF2B5EF4-FFF2-40B4-BE49-F238E27FC236}">
                <a16:creationId xmlns:a16="http://schemas.microsoft.com/office/drawing/2014/main" id="{72EAFD6D-53FF-4190-8665-E992F471E3A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16200000">
            <a:off x="4473256" y="2235695"/>
            <a:ext cx="831273" cy="831273"/>
          </a:xfrm>
          <a:prstGeom prst="rect">
            <a:avLst/>
          </a:prstGeom>
        </p:spPr>
      </p:pic>
      <p:pic>
        <p:nvPicPr>
          <p:cNvPr id="26" name="Graphic 25">
            <a:extLst>
              <a:ext uri="{FF2B5EF4-FFF2-40B4-BE49-F238E27FC236}">
                <a16:creationId xmlns:a16="http://schemas.microsoft.com/office/drawing/2014/main" id="{3B5DD6A1-15CF-49D6-8E91-B52994DA0BC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322964" y="2330844"/>
            <a:ext cx="946560" cy="946560"/>
          </a:xfrm>
          <a:prstGeom prst="rect">
            <a:avLst/>
          </a:prstGeom>
        </p:spPr>
      </p:pic>
      <p:pic>
        <p:nvPicPr>
          <p:cNvPr id="41" name="Graphic 40">
            <a:extLst>
              <a:ext uri="{FF2B5EF4-FFF2-40B4-BE49-F238E27FC236}">
                <a16:creationId xmlns:a16="http://schemas.microsoft.com/office/drawing/2014/main" id="{F7536997-D8C8-4F7F-8C19-C8457127EAF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16200000">
            <a:off x="9341269" y="2281486"/>
            <a:ext cx="831273" cy="831273"/>
          </a:xfrm>
          <a:prstGeom prst="rect">
            <a:avLst/>
          </a:prstGeom>
        </p:spPr>
      </p:pic>
      <p:pic>
        <p:nvPicPr>
          <p:cNvPr id="38" name="Graphic 37">
            <a:extLst>
              <a:ext uri="{FF2B5EF4-FFF2-40B4-BE49-F238E27FC236}">
                <a16:creationId xmlns:a16="http://schemas.microsoft.com/office/drawing/2014/main" id="{E428FFA5-30AD-47B6-AA7F-D7A90C184E8A}"/>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rot="5400000">
            <a:off x="8040965" y="2128384"/>
            <a:ext cx="1152981" cy="1152981"/>
          </a:xfrm>
          <a:prstGeom prst="rect">
            <a:avLst/>
          </a:prstGeom>
        </p:spPr>
      </p:pic>
      <p:pic>
        <p:nvPicPr>
          <p:cNvPr id="43" name="Graphic 42">
            <a:extLst>
              <a:ext uri="{FF2B5EF4-FFF2-40B4-BE49-F238E27FC236}">
                <a16:creationId xmlns:a16="http://schemas.microsoft.com/office/drawing/2014/main" id="{574D78CD-42FD-43BC-AEA8-D39751747ADB}"/>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8139608" y="2243004"/>
            <a:ext cx="955694" cy="955694"/>
          </a:xfrm>
          <a:prstGeom prst="rect">
            <a:avLst/>
          </a:prstGeom>
        </p:spPr>
      </p:pic>
      <p:pic>
        <p:nvPicPr>
          <p:cNvPr id="46" name="Graphic 45">
            <a:extLst>
              <a:ext uri="{FF2B5EF4-FFF2-40B4-BE49-F238E27FC236}">
                <a16:creationId xmlns:a16="http://schemas.microsoft.com/office/drawing/2014/main" id="{D8B446B9-02F1-41F8-947E-523E51326A0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16200000">
            <a:off x="7201572" y="2253004"/>
            <a:ext cx="831273" cy="831273"/>
          </a:xfrm>
          <a:prstGeom prst="rect">
            <a:avLst/>
          </a:prstGeom>
        </p:spPr>
      </p:pic>
      <p:pic>
        <p:nvPicPr>
          <p:cNvPr id="48" name="Graphic 47">
            <a:extLst>
              <a:ext uri="{FF2B5EF4-FFF2-40B4-BE49-F238E27FC236}">
                <a16:creationId xmlns:a16="http://schemas.microsoft.com/office/drawing/2014/main" id="{4C83626A-E620-4E77-9FDD-48210F79D3E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463819" y="4229844"/>
            <a:ext cx="831273" cy="831273"/>
          </a:xfrm>
          <a:prstGeom prst="rect">
            <a:avLst/>
          </a:prstGeom>
        </p:spPr>
      </p:pic>
      <p:pic>
        <p:nvPicPr>
          <p:cNvPr id="50" name="Graphic 49">
            <a:extLst>
              <a:ext uri="{FF2B5EF4-FFF2-40B4-BE49-F238E27FC236}">
                <a16:creationId xmlns:a16="http://schemas.microsoft.com/office/drawing/2014/main" id="{CA638B28-AA11-471D-8491-4AB6EC8D5F46}"/>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0337802" y="2109678"/>
            <a:ext cx="1083308" cy="1083308"/>
          </a:xfrm>
          <a:prstGeom prst="rect">
            <a:avLst/>
          </a:prstGeom>
        </p:spPr>
      </p:pic>
      <p:sp>
        <p:nvSpPr>
          <p:cNvPr id="51" name="TextBox 50">
            <a:extLst>
              <a:ext uri="{FF2B5EF4-FFF2-40B4-BE49-F238E27FC236}">
                <a16:creationId xmlns:a16="http://schemas.microsoft.com/office/drawing/2014/main" id="{2F0A2F3C-AE88-4C48-85B8-D7BBB0D380FE}"/>
              </a:ext>
            </a:extLst>
          </p:cNvPr>
          <p:cNvSpPr txBox="1"/>
          <p:nvPr/>
        </p:nvSpPr>
        <p:spPr>
          <a:xfrm>
            <a:off x="-111876" y="3346592"/>
            <a:ext cx="2239716" cy="830997"/>
          </a:xfrm>
          <a:prstGeom prst="rect">
            <a:avLst/>
          </a:prstGeom>
          <a:noFill/>
        </p:spPr>
        <p:txBody>
          <a:bodyPr wrap="none" rtlCol="0">
            <a:spAutoFit/>
          </a:bodyPr>
          <a:lstStyle/>
          <a:p>
            <a:pPr algn="ctr"/>
            <a:r>
              <a:rPr lang="en-IN" sz="1600" dirty="0">
                <a:latin typeface="Trebuchet MS" panose="020B0603020202020204" pitchFamily="34" charset="0"/>
              </a:rPr>
              <a:t>Book your seat in your</a:t>
            </a:r>
          </a:p>
          <a:p>
            <a:pPr algn="ctr"/>
            <a:r>
              <a:rPr lang="en-IN" sz="1600" dirty="0">
                <a:latin typeface="Trebuchet MS" panose="020B0603020202020204" pitchFamily="34" charset="0"/>
              </a:rPr>
              <a:t>preferred bus from </a:t>
            </a:r>
          </a:p>
          <a:p>
            <a:pPr algn="ctr"/>
            <a:r>
              <a:rPr lang="en-IN" sz="1600" dirty="0">
                <a:latin typeface="Trebuchet MS" panose="020B0603020202020204" pitchFamily="34" charset="0"/>
              </a:rPr>
              <a:t>your place </a:t>
            </a:r>
          </a:p>
        </p:txBody>
      </p:sp>
      <p:sp>
        <p:nvSpPr>
          <p:cNvPr id="52" name="TextBox 51">
            <a:extLst>
              <a:ext uri="{FF2B5EF4-FFF2-40B4-BE49-F238E27FC236}">
                <a16:creationId xmlns:a16="http://schemas.microsoft.com/office/drawing/2014/main" id="{4FA44110-DC51-42F5-A4D2-AFE7E020ACE3}"/>
              </a:ext>
            </a:extLst>
          </p:cNvPr>
          <p:cNvSpPr txBox="1"/>
          <p:nvPr/>
        </p:nvSpPr>
        <p:spPr>
          <a:xfrm>
            <a:off x="2821807" y="3346592"/>
            <a:ext cx="1948873" cy="830997"/>
          </a:xfrm>
          <a:prstGeom prst="rect">
            <a:avLst/>
          </a:prstGeom>
          <a:noFill/>
        </p:spPr>
        <p:txBody>
          <a:bodyPr wrap="square" rtlCol="0">
            <a:spAutoFit/>
          </a:bodyPr>
          <a:lstStyle/>
          <a:p>
            <a:pPr algn="ctr"/>
            <a:r>
              <a:rPr lang="en-IN" sz="1600" dirty="0">
                <a:latin typeface="Trebuchet MS" panose="020B0603020202020204" pitchFamily="34" charset="0"/>
              </a:rPr>
              <a:t>Bus picks you up from your desired location</a:t>
            </a:r>
          </a:p>
        </p:txBody>
      </p:sp>
      <p:sp>
        <p:nvSpPr>
          <p:cNvPr id="53" name="TextBox 52">
            <a:extLst>
              <a:ext uri="{FF2B5EF4-FFF2-40B4-BE49-F238E27FC236}">
                <a16:creationId xmlns:a16="http://schemas.microsoft.com/office/drawing/2014/main" id="{A642BF24-019E-4E4C-94BB-1DC7136ABB35}"/>
              </a:ext>
            </a:extLst>
          </p:cNvPr>
          <p:cNvSpPr txBox="1"/>
          <p:nvPr/>
        </p:nvSpPr>
        <p:spPr>
          <a:xfrm>
            <a:off x="5083123" y="3331973"/>
            <a:ext cx="2379177" cy="830997"/>
          </a:xfrm>
          <a:prstGeom prst="rect">
            <a:avLst/>
          </a:prstGeom>
          <a:noFill/>
        </p:spPr>
        <p:txBody>
          <a:bodyPr wrap="none" rtlCol="0">
            <a:spAutoFit/>
          </a:bodyPr>
          <a:lstStyle/>
          <a:p>
            <a:r>
              <a:rPr lang="en-IN" sz="1600" dirty="0">
                <a:latin typeface="Trebuchet MS" panose="020B0603020202020204" pitchFamily="34" charset="0"/>
              </a:rPr>
              <a:t>Hop out of the bus</a:t>
            </a:r>
          </a:p>
          <a:p>
            <a:r>
              <a:rPr lang="en-IN" sz="1600" dirty="0">
                <a:latin typeface="Trebuchet MS" panose="020B0603020202020204" pitchFamily="34" charset="0"/>
              </a:rPr>
              <a:t>without paying a single </a:t>
            </a:r>
          </a:p>
          <a:p>
            <a:pPr algn="ctr"/>
            <a:r>
              <a:rPr lang="en-IN" sz="1600" dirty="0">
                <a:latin typeface="Trebuchet MS" panose="020B0603020202020204" pitchFamily="34" charset="0"/>
              </a:rPr>
              <a:t>penny </a:t>
            </a:r>
          </a:p>
        </p:txBody>
      </p:sp>
      <p:sp>
        <p:nvSpPr>
          <p:cNvPr id="56" name="TextBox 55">
            <a:extLst>
              <a:ext uri="{FF2B5EF4-FFF2-40B4-BE49-F238E27FC236}">
                <a16:creationId xmlns:a16="http://schemas.microsoft.com/office/drawing/2014/main" id="{9BDF79CA-63E3-42B5-8F30-D60A94254D23}"/>
              </a:ext>
            </a:extLst>
          </p:cNvPr>
          <p:cNvSpPr txBox="1"/>
          <p:nvPr/>
        </p:nvSpPr>
        <p:spPr>
          <a:xfrm>
            <a:off x="7285422" y="3395985"/>
            <a:ext cx="2512581" cy="1077218"/>
          </a:xfrm>
          <a:prstGeom prst="rect">
            <a:avLst/>
          </a:prstGeom>
          <a:noFill/>
        </p:spPr>
        <p:txBody>
          <a:bodyPr wrap="square" rtlCol="0">
            <a:spAutoFit/>
          </a:bodyPr>
          <a:lstStyle/>
          <a:p>
            <a:pPr algn="ctr"/>
            <a:r>
              <a:rPr lang="en-IN" sz="1600" dirty="0">
                <a:latin typeface="Trebuchet MS" panose="020B0603020202020204" pitchFamily="34" charset="0"/>
              </a:rPr>
              <a:t>Reach the subway with a pre booked ticket with real time crowd info avoiding Queue</a:t>
            </a:r>
          </a:p>
        </p:txBody>
      </p:sp>
      <p:sp>
        <p:nvSpPr>
          <p:cNvPr id="57" name="TextBox 56">
            <a:extLst>
              <a:ext uri="{FF2B5EF4-FFF2-40B4-BE49-F238E27FC236}">
                <a16:creationId xmlns:a16="http://schemas.microsoft.com/office/drawing/2014/main" id="{F05F36C7-A8D1-454F-BC14-B91F33876B16}"/>
              </a:ext>
            </a:extLst>
          </p:cNvPr>
          <p:cNvSpPr txBox="1"/>
          <p:nvPr/>
        </p:nvSpPr>
        <p:spPr>
          <a:xfrm>
            <a:off x="10003480" y="3331879"/>
            <a:ext cx="2440605" cy="830997"/>
          </a:xfrm>
          <a:prstGeom prst="rect">
            <a:avLst/>
          </a:prstGeom>
          <a:noFill/>
        </p:spPr>
        <p:txBody>
          <a:bodyPr wrap="none" rtlCol="0">
            <a:spAutoFit/>
          </a:bodyPr>
          <a:lstStyle/>
          <a:p>
            <a:r>
              <a:rPr lang="en-IN" sz="1600" dirty="0">
                <a:latin typeface="Trebuchet MS" panose="020B0603020202020204" pitchFamily="34" charset="0"/>
              </a:rPr>
              <a:t>Reach the subway and</a:t>
            </a:r>
          </a:p>
          <a:p>
            <a:r>
              <a:rPr lang="en-IN" sz="1600" dirty="0">
                <a:latin typeface="Trebuchet MS" panose="020B0603020202020204" pitchFamily="34" charset="0"/>
              </a:rPr>
              <a:t>You have cab right there</a:t>
            </a:r>
          </a:p>
          <a:p>
            <a:r>
              <a:rPr lang="en-IN" sz="1600" dirty="0">
                <a:latin typeface="Trebuchet MS" panose="020B0603020202020204" pitchFamily="34" charset="0"/>
              </a:rPr>
              <a:t>to drop you </a:t>
            </a:r>
          </a:p>
        </p:txBody>
      </p:sp>
      <p:sp>
        <p:nvSpPr>
          <p:cNvPr id="59" name="TextBox 58">
            <a:extLst>
              <a:ext uri="{FF2B5EF4-FFF2-40B4-BE49-F238E27FC236}">
                <a16:creationId xmlns:a16="http://schemas.microsoft.com/office/drawing/2014/main" id="{6CFD326C-DC24-4FC5-B708-0096D2E0E15B}"/>
              </a:ext>
            </a:extLst>
          </p:cNvPr>
          <p:cNvSpPr txBox="1"/>
          <p:nvPr/>
        </p:nvSpPr>
        <p:spPr>
          <a:xfrm>
            <a:off x="8154113" y="6327689"/>
            <a:ext cx="4104009" cy="830997"/>
          </a:xfrm>
          <a:prstGeom prst="rect">
            <a:avLst/>
          </a:prstGeom>
          <a:noFill/>
        </p:spPr>
        <p:txBody>
          <a:bodyPr wrap="none" rtlCol="0">
            <a:spAutoFit/>
          </a:bodyPr>
          <a:lstStyle/>
          <a:p>
            <a:pPr algn="ctr"/>
            <a:r>
              <a:rPr lang="en-IN" sz="1600" dirty="0">
                <a:latin typeface="Trebuchet MS" panose="020B0603020202020204" pitchFamily="34" charset="0"/>
              </a:rPr>
              <a:t>Reach your office with</a:t>
            </a:r>
          </a:p>
          <a:p>
            <a:pPr algn="ctr"/>
            <a:r>
              <a:rPr lang="en-IN" sz="1600" dirty="0">
                <a:latin typeface="Trebuchet MS" panose="020B0603020202020204" pitchFamily="34" charset="0"/>
              </a:rPr>
              <a:t>Minimum wait time and maximum comfort</a:t>
            </a:r>
          </a:p>
          <a:p>
            <a:pPr algn="ctr"/>
            <a:endParaRPr lang="en-IN" sz="1600" dirty="0">
              <a:latin typeface="Trebuchet MS" panose="020B0603020202020204" pitchFamily="34" charset="0"/>
            </a:endParaRPr>
          </a:p>
        </p:txBody>
      </p:sp>
      <p:sp>
        <p:nvSpPr>
          <p:cNvPr id="61" name="TextBox 60">
            <a:extLst>
              <a:ext uri="{FF2B5EF4-FFF2-40B4-BE49-F238E27FC236}">
                <a16:creationId xmlns:a16="http://schemas.microsoft.com/office/drawing/2014/main" id="{4CD85424-047B-4050-873D-D834BBA3F102}"/>
              </a:ext>
            </a:extLst>
          </p:cNvPr>
          <p:cNvSpPr txBox="1"/>
          <p:nvPr/>
        </p:nvSpPr>
        <p:spPr>
          <a:xfrm>
            <a:off x="7162954" y="5506889"/>
            <a:ext cx="3228454" cy="338554"/>
          </a:xfrm>
          <a:prstGeom prst="rect">
            <a:avLst/>
          </a:prstGeom>
          <a:noFill/>
        </p:spPr>
        <p:txBody>
          <a:bodyPr wrap="square" rtlCol="0">
            <a:spAutoFit/>
          </a:bodyPr>
          <a:lstStyle/>
          <a:p>
            <a:pPr algn="ctr"/>
            <a:endParaRPr lang="en-IN" sz="1600" dirty="0">
              <a:latin typeface="Trebuchet MS" panose="020B0603020202020204" pitchFamily="34" charset="0"/>
            </a:endParaRPr>
          </a:p>
        </p:txBody>
      </p:sp>
      <p:pic>
        <p:nvPicPr>
          <p:cNvPr id="63" name="Graphic 62">
            <a:extLst>
              <a:ext uri="{FF2B5EF4-FFF2-40B4-BE49-F238E27FC236}">
                <a16:creationId xmlns:a16="http://schemas.microsoft.com/office/drawing/2014/main" id="{0041FFCD-D3FE-48D6-B0BB-52B448B88DEF}"/>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0530920" y="5153670"/>
            <a:ext cx="1152981" cy="1152981"/>
          </a:xfrm>
          <a:prstGeom prst="rect">
            <a:avLst/>
          </a:prstGeom>
        </p:spPr>
      </p:pic>
      <p:pic>
        <p:nvPicPr>
          <p:cNvPr id="64" name="Picture 63">
            <a:extLst>
              <a:ext uri="{FF2B5EF4-FFF2-40B4-BE49-F238E27FC236}">
                <a16:creationId xmlns:a16="http://schemas.microsoft.com/office/drawing/2014/main" id="{F4A3FEA6-BE4B-41C6-A981-4DF5154D56E6}"/>
              </a:ext>
            </a:extLst>
          </p:cNvPr>
          <p:cNvPicPr>
            <a:picLocks noChangeAspect="1"/>
          </p:cNvPicPr>
          <p:nvPr/>
        </p:nvPicPr>
        <p:blipFill rotWithShape="1">
          <a:blip r:embed="rId18">
            <a:extLst>
              <a:ext uri="{28A0092B-C50C-407E-A947-70E740481C1C}">
                <a14:useLocalDpi xmlns:a14="http://schemas.microsoft.com/office/drawing/2010/main" val="0"/>
              </a:ext>
            </a:extLst>
          </a:blip>
          <a:srcRect/>
          <a:stretch/>
        </p:blipFill>
        <p:spPr>
          <a:xfrm>
            <a:off x="11088482" y="5300079"/>
            <a:ext cx="406444" cy="312926"/>
          </a:xfrm>
          <a:prstGeom prst="rect">
            <a:avLst/>
          </a:prstGeom>
        </p:spPr>
      </p:pic>
      <p:pic>
        <p:nvPicPr>
          <p:cNvPr id="65" name="Picture 64">
            <a:extLst>
              <a:ext uri="{FF2B5EF4-FFF2-40B4-BE49-F238E27FC236}">
                <a16:creationId xmlns:a16="http://schemas.microsoft.com/office/drawing/2014/main" id="{43A8BE08-185E-4C1A-A08A-EA06FD08DCD9}"/>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0701443" y="5061117"/>
            <a:ext cx="492870" cy="161865"/>
          </a:xfrm>
          <a:prstGeom prst="rect">
            <a:avLst/>
          </a:prstGeom>
        </p:spPr>
      </p:pic>
      <p:sp>
        <p:nvSpPr>
          <p:cNvPr id="67" name="Rectangle: Rounded Corners 66">
            <a:extLst>
              <a:ext uri="{FF2B5EF4-FFF2-40B4-BE49-F238E27FC236}">
                <a16:creationId xmlns:a16="http://schemas.microsoft.com/office/drawing/2014/main" id="{DFBE8CF2-B354-453B-B328-30C2BCC19F05}"/>
              </a:ext>
            </a:extLst>
          </p:cNvPr>
          <p:cNvSpPr/>
          <p:nvPr/>
        </p:nvSpPr>
        <p:spPr>
          <a:xfrm>
            <a:off x="4695544" y="4340949"/>
            <a:ext cx="2928730" cy="1713852"/>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u="sng" dirty="0">
                <a:solidFill>
                  <a:schemeClr val="tx1"/>
                </a:solidFill>
                <a:latin typeface="Trebuchet MS" panose="020B0603020202020204" pitchFamily="34" charset="0"/>
              </a:rPr>
              <a:t>Conclusion</a:t>
            </a:r>
          </a:p>
          <a:p>
            <a:pPr algn="ctr"/>
            <a:endParaRPr lang="en-IN" dirty="0">
              <a:solidFill>
                <a:schemeClr val="tx1"/>
              </a:solidFill>
              <a:latin typeface="Trebuchet MS" panose="020B0603020202020204" pitchFamily="34" charset="0"/>
            </a:endParaRPr>
          </a:p>
          <a:p>
            <a:pPr marL="285750" indent="-285750" algn="ctr">
              <a:buFont typeface="Arial" panose="020B0604020202020204" pitchFamily="34" charset="0"/>
              <a:buChar char="•"/>
            </a:pPr>
            <a:r>
              <a:rPr lang="en-IN" dirty="0">
                <a:solidFill>
                  <a:schemeClr val="tx1"/>
                </a:solidFill>
                <a:latin typeface="Trebuchet MS" panose="020B0603020202020204" pitchFamily="34" charset="0"/>
              </a:rPr>
              <a:t>Maximum comfort while travelling</a:t>
            </a:r>
          </a:p>
          <a:p>
            <a:pPr marL="285750" indent="-285750" algn="ctr">
              <a:buFont typeface="Arial" panose="020B0604020202020204" pitchFamily="34" charset="0"/>
              <a:buChar char="•"/>
            </a:pPr>
            <a:r>
              <a:rPr lang="en-IN" dirty="0">
                <a:solidFill>
                  <a:schemeClr val="tx1"/>
                </a:solidFill>
                <a:latin typeface="Trebuchet MS" panose="020B0603020202020204" pitchFamily="34" charset="0"/>
              </a:rPr>
              <a:t>Time is saved</a:t>
            </a:r>
          </a:p>
          <a:p>
            <a:pPr marL="285750" indent="-285750" algn="ctr">
              <a:buFont typeface="Arial" panose="020B0604020202020204" pitchFamily="34" charset="0"/>
              <a:buChar char="•"/>
            </a:pPr>
            <a:r>
              <a:rPr lang="en-IN" dirty="0">
                <a:solidFill>
                  <a:schemeClr val="tx1"/>
                </a:solidFill>
                <a:latin typeface="Trebuchet MS" panose="020B0603020202020204" pitchFamily="34" charset="0"/>
              </a:rPr>
              <a:t>Payment is breeze</a:t>
            </a:r>
          </a:p>
        </p:txBody>
      </p:sp>
      <p:pic>
        <p:nvPicPr>
          <p:cNvPr id="36" name="Graphic 35">
            <a:extLst>
              <a:ext uri="{FF2B5EF4-FFF2-40B4-BE49-F238E27FC236}">
                <a16:creationId xmlns:a16="http://schemas.microsoft.com/office/drawing/2014/main" id="{73D3F5F6-3B0E-454A-9B4F-4E268D810ED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432345" y="2197257"/>
            <a:ext cx="946560" cy="946560"/>
          </a:xfrm>
          <a:prstGeom prst="rect">
            <a:avLst/>
          </a:prstGeom>
        </p:spPr>
      </p:pic>
      <p:pic>
        <p:nvPicPr>
          <p:cNvPr id="37" name="Graphic 36">
            <a:extLst>
              <a:ext uri="{FF2B5EF4-FFF2-40B4-BE49-F238E27FC236}">
                <a16:creationId xmlns:a16="http://schemas.microsoft.com/office/drawing/2014/main" id="{F234FC08-92E8-48C3-96BA-34D116C40483}"/>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6548187" y="2441015"/>
            <a:ext cx="450075" cy="450075"/>
          </a:xfrm>
          <a:prstGeom prst="rect">
            <a:avLst/>
          </a:prstGeom>
        </p:spPr>
      </p:pic>
      <p:pic>
        <p:nvPicPr>
          <p:cNvPr id="4" name="Graphic 3">
            <a:extLst>
              <a:ext uri="{FF2B5EF4-FFF2-40B4-BE49-F238E27FC236}">
                <a16:creationId xmlns:a16="http://schemas.microsoft.com/office/drawing/2014/main" id="{3254DA66-CCD6-42E0-9780-5D36A03D8D33}"/>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flipV="1">
            <a:off x="6459912" y="2313502"/>
            <a:ext cx="648103" cy="648103"/>
          </a:xfrm>
          <a:prstGeom prst="rect">
            <a:avLst/>
          </a:prstGeom>
        </p:spPr>
      </p:pic>
      <p:pic>
        <p:nvPicPr>
          <p:cNvPr id="6" name="Graphic 5">
            <a:extLst>
              <a:ext uri="{FF2B5EF4-FFF2-40B4-BE49-F238E27FC236}">
                <a16:creationId xmlns:a16="http://schemas.microsoft.com/office/drawing/2014/main" id="{B600DDC0-33A7-4F3F-AFD5-5C8F1DAC1624}"/>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6504736" y="3906569"/>
            <a:ext cx="229739" cy="229739"/>
          </a:xfrm>
          <a:prstGeom prst="rect">
            <a:avLst/>
          </a:prstGeom>
        </p:spPr>
      </p:pic>
      <p:pic>
        <p:nvPicPr>
          <p:cNvPr id="31" name="Graphic 30">
            <a:extLst>
              <a:ext uri="{FF2B5EF4-FFF2-40B4-BE49-F238E27FC236}">
                <a16:creationId xmlns:a16="http://schemas.microsoft.com/office/drawing/2014/main" id="{4AED24B8-F5DB-44D9-89C9-156D2B6F8890}"/>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8326005" y="2447560"/>
            <a:ext cx="561921" cy="561921"/>
          </a:xfrm>
          <a:prstGeom prst="rect">
            <a:avLst/>
          </a:prstGeom>
        </p:spPr>
      </p:pic>
      <p:sp>
        <p:nvSpPr>
          <p:cNvPr id="49" name="Rectangle: Rounded Corners 48">
            <a:extLst>
              <a:ext uri="{FF2B5EF4-FFF2-40B4-BE49-F238E27FC236}">
                <a16:creationId xmlns:a16="http://schemas.microsoft.com/office/drawing/2014/main" id="{E16C88C2-F5CE-4361-8AA1-439B50DA6EC2}"/>
              </a:ext>
            </a:extLst>
          </p:cNvPr>
          <p:cNvSpPr/>
          <p:nvPr/>
        </p:nvSpPr>
        <p:spPr>
          <a:xfrm>
            <a:off x="17345" y="6245970"/>
            <a:ext cx="7543020" cy="560607"/>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IN" sz="1200" dirty="0">
                <a:solidFill>
                  <a:schemeClr val="tx1"/>
                </a:solidFill>
                <a:latin typeface="Trebuchet MS" panose="020B0603020202020204" pitchFamily="34" charset="0"/>
              </a:rPr>
              <a:t>      The payments will be deducted at the end of the day via contactless, hassle-free and </a:t>
            </a:r>
            <a:r>
              <a:rPr lang="en-IN" sz="1200" i="1" dirty="0">
                <a:solidFill>
                  <a:schemeClr val="tx1"/>
                </a:solidFill>
                <a:latin typeface="Trebuchet MS" panose="020B0603020202020204" pitchFamily="34" charset="0"/>
              </a:rPr>
              <a:t>automated</a:t>
            </a:r>
            <a:r>
              <a:rPr lang="en-IN" sz="1200" b="1" dirty="0">
                <a:solidFill>
                  <a:schemeClr val="tx1"/>
                </a:solidFill>
                <a:latin typeface="Trebuchet MS" panose="020B0603020202020204" pitchFamily="34" charset="0"/>
              </a:rPr>
              <a:t>               </a:t>
            </a:r>
            <a:r>
              <a:rPr lang="en-IN" sz="1200" dirty="0">
                <a:solidFill>
                  <a:schemeClr val="tx1"/>
                </a:solidFill>
                <a:latin typeface="Trebuchet MS" panose="020B0603020202020204" pitchFamily="34" charset="0"/>
              </a:rPr>
              <a:t>gateways (done through NFC, Wi-Fi, Bluetooth)  from the account specified by the user. </a:t>
            </a:r>
          </a:p>
        </p:txBody>
      </p:sp>
      <p:pic>
        <p:nvPicPr>
          <p:cNvPr id="54" name="Graphic 53">
            <a:extLst>
              <a:ext uri="{FF2B5EF4-FFF2-40B4-BE49-F238E27FC236}">
                <a16:creationId xmlns:a16="http://schemas.microsoft.com/office/drawing/2014/main" id="{572EEB43-31D9-4FF3-9535-8825FB9D23F1}"/>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111184" y="6286452"/>
            <a:ext cx="229739" cy="229739"/>
          </a:xfrm>
          <a:prstGeom prst="rect">
            <a:avLst/>
          </a:prstGeom>
        </p:spPr>
      </p:pic>
    </p:spTree>
    <p:extLst>
      <p:ext uri="{BB962C8B-B14F-4D97-AF65-F5344CB8AC3E}">
        <p14:creationId xmlns:p14="http://schemas.microsoft.com/office/powerpoint/2010/main" val="310640629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5.xml><?xml version="1.0" encoding="utf-8"?>
<p:sld xmlns:a="http://schemas.openxmlformats.org/drawingml/2006/main" xmlns:r="http://schemas.openxmlformats.org/officeDocument/2006/relationships" xmlns:p="http://schemas.openxmlformats.org/presentationml/2006/main" showMasterSp="0">
  <p:cSld>
    <p:bg>
      <p:bgPr>
        <a:gradFill rotWithShape="1">
          <a:gsLst>
            <a:gs pos="35682">
              <a:srgbClr val="E0DDDA"/>
            </a:gs>
            <a:gs pos="66200">
              <a:srgbClr val="D5D2CE"/>
            </a:gs>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4" name="object 2">
            <a:extLst>
              <a:ext uri="{FF2B5EF4-FFF2-40B4-BE49-F238E27FC236}">
                <a16:creationId xmlns:a16="http://schemas.microsoft.com/office/drawing/2014/main" id="{75C797A9-5354-4C5B-8504-C2ABE4355335}"/>
              </a:ext>
            </a:extLst>
          </p:cNvPr>
          <p:cNvSpPr>
            <a:spLocks noGrp="1"/>
          </p:cNvSpPr>
          <p:nvPr>
            <p:ph type="title" idx="4294967295"/>
          </p:nvPr>
        </p:nvSpPr>
        <p:spPr>
          <a:xfrm>
            <a:off x="0" y="0"/>
            <a:ext cx="3903663" cy="6858000"/>
          </a:xfrm>
          <a:custGeom>
            <a:avLst/>
            <a:gdLst/>
            <a:ahLst/>
            <a:cxnLst/>
            <a:rect l="l" t="t" r="r" b="b"/>
            <a:pathLst>
              <a:path w="4381500" h="5892165">
                <a:moveTo>
                  <a:pt x="4157626" y="0"/>
                </a:moveTo>
                <a:lnTo>
                  <a:pt x="0" y="0"/>
                </a:lnTo>
                <a:lnTo>
                  <a:pt x="0" y="5892100"/>
                </a:lnTo>
                <a:lnTo>
                  <a:pt x="4159125" y="5892100"/>
                </a:lnTo>
                <a:lnTo>
                  <a:pt x="4166478" y="5844461"/>
                </a:lnTo>
                <a:lnTo>
                  <a:pt x="4177769" y="5768185"/>
                </a:lnTo>
                <a:lnTo>
                  <a:pt x="4189694" y="5677380"/>
                </a:lnTo>
                <a:lnTo>
                  <a:pt x="4203956" y="5569624"/>
                </a:lnTo>
                <a:lnTo>
                  <a:pt x="4219018" y="5450367"/>
                </a:lnTo>
                <a:lnTo>
                  <a:pt x="4234855" y="5315976"/>
                </a:lnTo>
                <a:lnTo>
                  <a:pt x="4251632" y="5169476"/>
                </a:lnTo>
                <a:lnTo>
                  <a:pt x="4268409" y="5010264"/>
                </a:lnTo>
                <a:lnTo>
                  <a:pt x="4285503" y="4840757"/>
                </a:lnTo>
                <a:lnTo>
                  <a:pt x="4301340" y="4657940"/>
                </a:lnTo>
                <a:lnTo>
                  <a:pt x="4316554" y="4466640"/>
                </a:lnTo>
                <a:lnTo>
                  <a:pt x="4330359" y="4264456"/>
                </a:lnTo>
                <a:lnTo>
                  <a:pt x="4343529" y="4053789"/>
                </a:lnTo>
                <a:lnTo>
                  <a:pt x="4355912" y="3834041"/>
                </a:lnTo>
                <a:lnTo>
                  <a:pt x="4360306" y="3721442"/>
                </a:lnTo>
                <a:lnTo>
                  <a:pt x="4365170" y="3606418"/>
                </a:lnTo>
                <a:lnTo>
                  <a:pt x="4369716" y="3489579"/>
                </a:lnTo>
                <a:lnTo>
                  <a:pt x="4372701" y="3372142"/>
                </a:lnTo>
                <a:lnTo>
                  <a:pt x="4375368" y="3252279"/>
                </a:lnTo>
                <a:lnTo>
                  <a:pt x="4378187" y="3131210"/>
                </a:lnTo>
                <a:lnTo>
                  <a:pt x="4380067" y="3007715"/>
                </a:lnTo>
                <a:lnTo>
                  <a:pt x="4380067" y="2883001"/>
                </a:lnTo>
                <a:lnTo>
                  <a:pt x="4381007" y="2757093"/>
                </a:lnTo>
                <a:lnTo>
                  <a:pt x="4380067" y="2629966"/>
                </a:lnTo>
                <a:lnTo>
                  <a:pt x="4378187" y="2501023"/>
                </a:lnTo>
                <a:lnTo>
                  <a:pt x="4376460" y="2372080"/>
                </a:lnTo>
                <a:lnTo>
                  <a:pt x="4372701" y="2241321"/>
                </a:lnTo>
                <a:lnTo>
                  <a:pt x="4368777" y="2109342"/>
                </a:lnTo>
                <a:lnTo>
                  <a:pt x="4364230" y="1977377"/>
                </a:lnTo>
                <a:lnTo>
                  <a:pt x="4357804" y="1844192"/>
                </a:lnTo>
                <a:lnTo>
                  <a:pt x="4350120" y="1709801"/>
                </a:lnTo>
                <a:lnTo>
                  <a:pt x="4342742" y="1574812"/>
                </a:lnTo>
                <a:lnTo>
                  <a:pt x="4333331" y="1439811"/>
                </a:lnTo>
                <a:lnTo>
                  <a:pt x="4322041" y="1302994"/>
                </a:lnTo>
                <a:lnTo>
                  <a:pt x="4310750" y="1168006"/>
                </a:lnTo>
                <a:lnTo>
                  <a:pt x="4297733" y="1030579"/>
                </a:lnTo>
                <a:lnTo>
                  <a:pt x="4283471" y="892555"/>
                </a:lnTo>
                <a:lnTo>
                  <a:pt x="4268409" y="756348"/>
                </a:lnTo>
                <a:lnTo>
                  <a:pt x="4250844" y="618324"/>
                </a:lnTo>
                <a:lnTo>
                  <a:pt x="4232023" y="480910"/>
                </a:lnTo>
                <a:lnTo>
                  <a:pt x="4213367" y="342887"/>
                </a:lnTo>
                <a:lnTo>
                  <a:pt x="4191574" y="205473"/>
                </a:lnTo>
                <a:lnTo>
                  <a:pt x="4169298" y="68656"/>
                </a:lnTo>
                <a:lnTo>
                  <a:pt x="4157626" y="0"/>
                </a:lnTo>
                <a:close/>
              </a:path>
            </a:pathLst>
          </a:custGeom>
          <a:solidFill>
            <a:srgbClr val="00B050"/>
          </a:solidFill>
        </p:spPr>
        <p:txBody>
          <a:bodyPr wrap="square" lIns="0" tIns="0" rIns="0" bIns="0" rtlCol="0" anchor="ctr"/>
          <a:lstStyle/>
          <a:p>
            <a:pPr algn="ctr">
              <a:tabLst>
                <a:tab pos="452438" algn="l"/>
              </a:tabLst>
            </a:pPr>
            <a:r>
              <a:rPr lang="en-IN" b="1" i="1" dirty="0">
                <a:solidFill>
                  <a:schemeClr val="bg1"/>
                </a:solidFill>
                <a:latin typeface="Trebuchet MS" panose="020B0603020202020204" pitchFamily="34" charset="0"/>
              </a:rPr>
              <a:t>Solution for traveller</a:t>
            </a:r>
          </a:p>
        </p:txBody>
      </p:sp>
      <p:sp>
        <p:nvSpPr>
          <p:cNvPr id="13" name="TextBox 12">
            <a:extLst>
              <a:ext uri="{FF2B5EF4-FFF2-40B4-BE49-F238E27FC236}">
                <a16:creationId xmlns:a16="http://schemas.microsoft.com/office/drawing/2014/main" id="{36753485-00BA-4600-AA15-B934B3876C0F}"/>
              </a:ext>
            </a:extLst>
          </p:cNvPr>
          <p:cNvSpPr txBox="1"/>
          <p:nvPr/>
        </p:nvSpPr>
        <p:spPr>
          <a:xfrm>
            <a:off x="3903663" y="94270"/>
            <a:ext cx="8288337" cy="461665"/>
          </a:xfrm>
          <a:prstGeom prst="rect">
            <a:avLst/>
          </a:prstGeom>
          <a:noFill/>
        </p:spPr>
        <p:txBody>
          <a:bodyPr wrap="square" rtlCol="0">
            <a:spAutoFit/>
          </a:bodyPr>
          <a:lstStyle/>
          <a:p>
            <a:pPr algn="ctr"/>
            <a:r>
              <a:rPr lang="en-IN" sz="2400" b="1" u="sng" dirty="0">
                <a:latin typeface="Trebuchet MS" panose="020B0603020202020204" pitchFamily="34" charset="0"/>
              </a:rPr>
              <a:t>Domestic travel</a:t>
            </a:r>
          </a:p>
        </p:txBody>
      </p:sp>
      <p:sp>
        <p:nvSpPr>
          <p:cNvPr id="17" name="Rectangle: Rounded Corners 16">
            <a:extLst>
              <a:ext uri="{FF2B5EF4-FFF2-40B4-BE49-F238E27FC236}">
                <a16:creationId xmlns:a16="http://schemas.microsoft.com/office/drawing/2014/main" id="{64044E55-7157-4F99-A9D0-6D36D6E815EE}"/>
              </a:ext>
            </a:extLst>
          </p:cNvPr>
          <p:cNvSpPr/>
          <p:nvPr/>
        </p:nvSpPr>
        <p:spPr>
          <a:xfrm>
            <a:off x="4938659" y="565896"/>
            <a:ext cx="6513830" cy="1083372"/>
          </a:xfrm>
          <a:prstGeom prst="roundRect">
            <a:avLst>
              <a:gd name="adj" fmla="val 21527"/>
            </a:avLst>
          </a:prstGeom>
          <a:solidFill>
            <a:schemeClr val="bg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635125" indent="-285750">
              <a:buFont typeface="Arial" panose="020B0604020202020204" pitchFamily="34" charset="0"/>
              <a:buChar char="•"/>
            </a:pPr>
            <a:r>
              <a:rPr lang="en-IN" sz="1600" b="1" u="sng" dirty="0">
                <a:solidFill>
                  <a:schemeClr val="tx1"/>
                </a:solidFill>
                <a:latin typeface="Trebuchet MS" panose="020B0603020202020204" pitchFamily="34" charset="0"/>
              </a:rPr>
              <a:t>Multiple bookings</a:t>
            </a:r>
          </a:p>
          <a:p>
            <a:pPr marL="1349375"/>
            <a:r>
              <a:rPr lang="en-IN" sz="1600" dirty="0">
                <a:solidFill>
                  <a:schemeClr val="tx1"/>
                </a:solidFill>
                <a:latin typeface="Trebuchet MS" panose="020B0603020202020204" pitchFamily="34" charset="0"/>
              </a:rPr>
              <a:t>With </a:t>
            </a:r>
            <a:r>
              <a:rPr lang="en-IN" sz="1600" b="1" u="sng" dirty="0">
                <a:solidFill>
                  <a:schemeClr val="tx1"/>
                </a:solidFill>
                <a:latin typeface="Trebuchet MS" panose="020B0603020202020204" pitchFamily="34" charset="0"/>
              </a:rPr>
              <a:t>HOP </a:t>
            </a:r>
            <a:r>
              <a:rPr lang="en-IN" sz="1600" b="1" u="sng" dirty="0">
                <a:solidFill>
                  <a:srgbClr val="00B050"/>
                </a:solidFill>
                <a:latin typeface="Trebuchet MS" panose="020B0603020202020204" pitchFamily="34" charset="0"/>
              </a:rPr>
              <a:t>IN</a:t>
            </a:r>
            <a:r>
              <a:rPr lang="en-IN" sz="1600" dirty="0">
                <a:solidFill>
                  <a:schemeClr val="tx1"/>
                </a:solidFill>
                <a:latin typeface="Trebuchet MS" panose="020B0603020202020204" pitchFamily="34" charset="0"/>
              </a:rPr>
              <a:t> you can easily make a travel booking from one place getting the best deal suited for your needs.</a:t>
            </a:r>
          </a:p>
        </p:txBody>
      </p:sp>
      <p:sp>
        <p:nvSpPr>
          <p:cNvPr id="22" name="Rectangle: Rounded Corners 21">
            <a:extLst>
              <a:ext uri="{FF2B5EF4-FFF2-40B4-BE49-F238E27FC236}">
                <a16:creationId xmlns:a16="http://schemas.microsoft.com/office/drawing/2014/main" id="{E6B8BF48-5635-4E7B-8FA5-B8BBCB4B0AA0}"/>
              </a:ext>
            </a:extLst>
          </p:cNvPr>
          <p:cNvSpPr/>
          <p:nvPr/>
        </p:nvSpPr>
        <p:spPr>
          <a:xfrm>
            <a:off x="4938659" y="2740784"/>
            <a:ext cx="6513830" cy="1083373"/>
          </a:xfrm>
          <a:prstGeom prst="roundRect">
            <a:avLst>
              <a:gd name="adj" fmla="val 21527"/>
            </a:avLst>
          </a:prstGeom>
          <a:solidFill>
            <a:schemeClr val="bg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635125" indent="-285750">
              <a:buFont typeface="Arial" panose="020B0604020202020204" pitchFamily="34" charset="0"/>
              <a:buChar char="•"/>
            </a:pPr>
            <a:r>
              <a:rPr lang="en-IN" sz="1600" b="1" u="sng" dirty="0">
                <a:solidFill>
                  <a:schemeClr val="tx1"/>
                </a:solidFill>
                <a:latin typeface="Trebuchet MS" panose="020B0603020202020204" pitchFamily="34" charset="0"/>
              </a:rPr>
              <a:t>Payment</a:t>
            </a:r>
          </a:p>
          <a:p>
            <a:pPr marL="1349375"/>
            <a:r>
              <a:rPr lang="en-IN" sz="1600" b="1" u="sng" dirty="0">
                <a:solidFill>
                  <a:schemeClr val="tx1"/>
                </a:solidFill>
                <a:latin typeface="Trebuchet MS" panose="020B0603020202020204" pitchFamily="34" charset="0"/>
              </a:rPr>
              <a:t>HOP </a:t>
            </a:r>
            <a:r>
              <a:rPr lang="en-IN" sz="1600" b="1" u="sng" dirty="0">
                <a:solidFill>
                  <a:srgbClr val="00B050"/>
                </a:solidFill>
                <a:latin typeface="Trebuchet MS" panose="020B0603020202020204" pitchFamily="34" charset="0"/>
              </a:rPr>
              <a:t>IN</a:t>
            </a:r>
            <a:r>
              <a:rPr lang="en-IN" sz="1600" b="1" u="sng" dirty="0">
                <a:solidFill>
                  <a:schemeClr val="tx1"/>
                </a:solidFill>
                <a:latin typeface="Trebuchet MS" panose="020B0603020202020204" pitchFamily="34" charset="0"/>
              </a:rPr>
              <a:t> </a:t>
            </a:r>
            <a:r>
              <a:rPr lang="en-IN" sz="1600" dirty="0">
                <a:solidFill>
                  <a:schemeClr val="tx1"/>
                </a:solidFill>
                <a:latin typeface="Trebuchet MS" panose="020B0603020202020204" pitchFamily="34" charset="0"/>
              </a:rPr>
              <a:t>is easy on  </a:t>
            </a:r>
            <a:r>
              <a:rPr lang="en-IN" dirty="0">
                <a:solidFill>
                  <a:schemeClr val="tx1"/>
                </a:solidFill>
                <a:latin typeface="Trebuchet MS" panose="020B0603020202020204" pitchFamily="34" charset="0"/>
              </a:rPr>
              <a:t>Convenience</a:t>
            </a:r>
            <a:r>
              <a:rPr lang="en-IN" b="1" dirty="0">
                <a:solidFill>
                  <a:schemeClr val="tx1"/>
                </a:solidFill>
                <a:latin typeface="Trebuchet MS" panose="020B0603020202020204" pitchFamily="34" charset="0"/>
              </a:rPr>
              <a:t> </a:t>
            </a:r>
            <a:r>
              <a:rPr lang="en-IN" dirty="0">
                <a:solidFill>
                  <a:schemeClr val="tx1"/>
                </a:solidFill>
                <a:latin typeface="Trebuchet MS" panose="020B0603020202020204" pitchFamily="34" charset="0"/>
              </a:rPr>
              <a:t>charges, charging you just once for all your bookings.</a:t>
            </a:r>
            <a:r>
              <a:rPr lang="en-IN" sz="1600" dirty="0">
                <a:solidFill>
                  <a:schemeClr val="tx1"/>
                </a:solidFill>
                <a:latin typeface="Trebuchet MS" panose="020B0603020202020204" pitchFamily="34" charset="0"/>
              </a:rPr>
              <a:t> </a:t>
            </a:r>
          </a:p>
        </p:txBody>
      </p:sp>
      <p:sp>
        <p:nvSpPr>
          <p:cNvPr id="23" name="Rectangle: Rounded Corners 22">
            <a:extLst>
              <a:ext uri="{FF2B5EF4-FFF2-40B4-BE49-F238E27FC236}">
                <a16:creationId xmlns:a16="http://schemas.microsoft.com/office/drawing/2014/main" id="{B0939139-2C5E-4EA4-A1F5-67DDA9A7CEC9}"/>
              </a:ext>
            </a:extLst>
          </p:cNvPr>
          <p:cNvSpPr/>
          <p:nvPr/>
        </p:nvSpPr>
        <p:spPr>
          <a:xfrm>
            <a:off x="4872698" y="4739253"/>
            <a:ext cx="6513830" cy="1083600"/>
          </a:xfrm>
          <a:prstGeom prst="roundRect">
            <a:avLst>
              <a:gd name="adj" fmla="val 21527"/>
            </a:avLst>
          </a:prstGeom>
          <a:solidFill>
            <a:schemeClr val="bg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635125" indent="-285750">
              <a:buFont typeface="Arial" panose="020B0604020202020204" pitchFamily="34" charset="0"/>
              <a:buChar char="•"/>
            </a:pPr>
            <a:r>
              <a:rPr lang="en-IN" sz="1600" b="1" u="sng" dirty="0">
                <a:solidFill>
                  <a:schemeClr val="tx1"/>
                </a:solidFill>
                <a:latin typeface="Trebuchet MS" panose="020B0603020202020204" pitchFamily="34" charset="0"/>
              </a:rPr>
              <a:t>Time Saving</a:t>
            </a:r>
          </a:p>
          <a:p>
            <a:pPr marL="1349375"/>
            <a:r>
              <a:rPr lang="en-IN" sz="1600" b="1" u="sng" dirty="0">
                <a:solidFill>
                  <a:schemeClr val="tx1"/>
                </a:solidFill>
                <a:latin typeface="Trebuchet MS" panose="020B0603020202020204" pitchFamily="34" charset="0"/>
              </a:rPr>
              <a:t>HOP </a:t>
            </a:r>
            <a:r>
              <a:rPr lang="en-IN" sz="1600" b="1" u="sng" dirty="0">
                <a:solidFill>
                  <a:srgbClr val="00B050"/>
                </a:solidFill>
                <a:latin typeface="Trebuchet MS" panose="020B0603020202020204" pitchFamily="34" charset="0"/>
              </a:rPr>
              <a:t>IN</a:t>
            </a:r>
            <a:r>
              <a:rPr lang="en-IN" sz="1600" dirty="0">
                <a:solidFill>
                  <a:srgbClr val="00B050"/>
                </a:solidFill>
                <a:latin typeface="Trebuchet MS" panose="020B0603020202020204" pitchFamily="34" charset="0"/>
              </a:rPr>
              <a:t> </a:t>
            </a:r>
            <a:r>
              <a:rPr lang="en-IN" sz="1600" dirty="0">
                <a:solidFill>
                  <a:schemeClr val="tx1"/>
                </a:solidFill>
                <a:latin typeface="Trebuchet MS" panose="020B0603020202020204" pitchFamily="34" charset="0"/>
              </a:rPr>
              <a:t>saves time for making travel booking providing all the travel deals at one place</a:t>
            </a:r>
          </a:p>
          <a:p>
            <a:pPr marL="1524000" indent="-354013">
              <a:buFont typeface="Arial" panose="020B0604020202020204" pitchFamily="34" charset="0"/>
              <a:buChar char="•"/>
            </a:pPr>
            <a:endParaRPr lang="en-IN" sz="1600" dirty="0">
              <a:solidFill>
                <a:schemeClr val="tx1"/>
              </a:solidFill>
              <a:latin typeface="Trebuchet MS" panose="020B0603020202020204" pitchFamily="34" charset="0"/>
            </a:endParaRPr>
          </a:p>
        </p:txBody>
      </p:sp>
      <p:sp>
        <p:nvSpPr>
          <p:cNvPr id="9" name="Hexagon 8">
            <a:extLst>
              <a:ext uri="{FF2B5EF4-FFF2-40B4-BE49-F238E27FC236}">
                <a16:creationId xmlns:a16="http://schemas.microsoft.com/office/drawing/2014/main" id="{612DB5AA-4958-4A9E-BB06-73B2886EBC7D}"/>
              </a:ext>
            </a:extLst>
          </p:cNvPr>
          <p:cNvSpPr/>
          <p:nvPr/>
        </p:nvSpPr>
        <p:spPr>
          <a:xfrm>
            <a:off x="4938659" y="565896"/>
            <a:ext cx="1157341" cy="1083371"/>
          </a:xfrm>
          <a:prstGeom prst="hexagon">
            <a:avLst/>
          </a:prstGeom>
          <a:solidFill>
            <a:srgbClr val="7030A0"/>
          </a:solidFill>
        </p:spPr>
        <p:style>
          <a:lnRef idx="2">
            <a:schemeClr val="dk1"/>
          </a:lnRef>
          <a:fillRef idx="1">
            <a:schemeClr val="lt1"/>
          </a:fillRef>
          <a:effectRef idx="0">
            <a:schemeClr val="dk1"/>
          </a:effectRef>
          <a:fontRef idx="minor">
            <a:schemeClr val="dk1"/>
          </a:fontRef>
        </p:style>
        <p:txBody>
          <a:bodyPr rtlCol="0" anchor="ctr"/>
          <a:lstStyle/>
          <a:p>
            <a:pPr algn="ctr"/>
            <a:endParaRPr lang="en-IN" dirty="0">
              <a:latin typeface="Trebuchet MS" panose="020B0603020202020204" pitchFamily="34" charset="0"/>
            </a:endParaRPr>
          </a:p>
        </p:txBody>
      </p:sp>
      <p:pic>
        <p:nvPicPr>
          <p:cNvPr id="19" name="Graphic 18">
            <a:extLst>
              <a:ext uri="{FF2B5EF4-FFF2-40B4-BE49-F238E27FC236}">
                <a16:creationId xmlns:a16="http://schemas.microsoft.com/office/drawing/2014/main" id="{194337A6-B2D8-4AF2-B84A-BF8C13C3016B}"/>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085667" y="797306"/>
            <a:ext cx="464642" cy="476853"/>
          </a:xfrm>
          <a:prstGeom prst="rect">
            <a:avLst/>
          </a:prstGeom>
        </p:spPr>
      </p:pic>
      <p:pic>
        <p:nvPicPr>
          <p:cNvPr id="15" name="Graphic 14">
            <a:extLst>
              <a:ext uri="{FF2B5EF4-FFF2-40B4-BE49-F238E27FC236}">
                <a16:creationId xmlns:a16="http://schemas.microsoft.com/office/drawing/2014/main" id="{F75DE749-89CA-46B1-A771-E80BB83DEAD1}"/>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5631357" y="880031"/>
            <a:ext cx="310896" cy="310896"/>
          </a:xfrm>
          <a:prstGeom prst="rect">
            <a:avLst/>
          </a:prstGeom>
        </p:spPr>
      </p:pic>
      <p:sp>
        <p:nvSpPr>
          <p:cNvPr id="20" name="Hexagon 19">
            <a:extLst>
              <a:ext uri="{FF2B5EF4-FFF2-40B4-BE49-F238E27FC236}">
                <a16:creationId xmlns:a16="http://schemas.microsoft.com/office/drawing/2014/main" id="{4ECD07A5-6C34-4E96-B375-18BC720C56A2}"/>
              </a:ext>
            </a:extLst>
          </p:cNvPr>
          <p:cNvSpPr/>
          <p:nvPr/>
        </p:nvSpPr>
        <p:spPr>
          <a:xfrm>
            <a:off x="4905677" y="2756040"/>
            <a:ext cx="1091381" cy="1083371"/>
          </a:xfrm>
          <a:prstGeom prst="hexagon">
            <a:avLst/>
          </a:prstGeom>
          <a:solidFill>
            <a:srgbClr val="7030A0"/>
          </a:solidFill>
        </p:spPr>
        <p:style>
          <a:lnRef idx="2">
            <a:schemeClr val="dk1"/>
          </a:lnRef>
          <a:fillRef idx="1">
            <a:schemeClr val="lt1"/>
          </a:fillRef>
          <a:effectRef idx="0">
            <a:schemeClr val="dk1"/>
          </a:effectRef>
          <a:fontRef idx="minor">
            <a:schemeClr val="dk1"/>
          </a:fontRef>
        </p:style>
        <p:txBody>
          <a:bodyPr rtlCol="0" anchor="ctr"/>
          <a:lstStyle/>
          <a:p>
            <a:pPr algn="ctr"/>
            <a:endParaRPr lang="en-IN">
              <a:latin typeface="Trebuchet MS" panose="020B0603020202020204" pitchFamily="34" charset="0"/>
            </a:endParaRPr>
          </a:p>
        </p:txBody>
      </p:sp>
      <p:pic>
        <p:nvPicPr>
          <p:cNvPr id="24" name="Graphic 23">
            <a:extLst>
              <a:ext uri="{FF2B5EF4-FFF2-40B4-BE49-F238E27FC236}">
                <a16:creationId xmlns:a16="http://schemas.microsoft.com/office/drawing/2014/main" id="{05261BC1-941B-4760-B11E-67CBA4D0262C}"/>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165618" y="3015602"/>
            <a:ext cx="552450" cy="552450"/>
          </a:xfrm>
          <a:prstGeom prst="rect">
            <a:avLst/>
          </a:prstGeom>
        </p:spPr>
      </p:pic>
      <p:sp>
        <p:nvSpPr>
          <p:cNvPr id="21" name="Hexagon 20">
            <a:extLst>
              <a:ext uri="{FF2B5EF4-FFF2-40B4-BE49-F238E27FC236}">
                <a16:creationId xmlns:a16="http://schemas.microsoft.com/office/drawing/2014/main" id="{E611E75D-74B0-4578-A8C6-75A04177C7DA}"/>
              </a:ext>
            </a:extLst>
          </p:cNvPr>
          <p:cNvSpPr/>
          <p:nvPr/>
        </p:nvSpPr>
        <p:spPr>
          <a:xfrm>
            <a:off x="4872698" y="4749214"/>
            <a:ext cx="1157341" cy="1083371"/>
          </a:xfrm>
          <a:prstGeom prst="hexagon">
            <a:avLst/>
          </a:prstGeom>
          <a:solidFill>
            <a:srgbClr val="7030A0"/>
          </a:solidFill>
        </p:spPr>
        <p:style>
          <a:lnRef idx="2">
            <a:schemeClr val="dk1"/>
          </a:lnRef>
          <a:fillRef idx="1">
            <a:schemeClr val="lt1"/>
          </a:fillRef>
          <a:effectRef idx="0">
            <a:schemeClr val="dk1"/>
          </a:effectRef>
          <a:fontRef idx="minor">
            <a:schemeClr val="dk1"/>
          </a:fontRef>
        </p:style>
        <p:txBody>
          <a:bodyPr rtlCol="0" anchor="ctr"/>
          <a:lstStyle/>
          <a:p>
            <a:pPr algn="ctr"/>
            <a:endParaRPr lang="en-IN" dirty="0">
              <a:latin typeface="Trebuchet MS" panose="020B0603020202020204" pitchFamily="34" charset="0"/>
            </a:endParaRPr>
          </a:p>
        </p:txBody>
      </p:sp>
      <p:pic>
        <p:nvPicPr>
          <p:cNvPr id="26" name="Graphic 25">
            <a:extLst>
              <a:ext uri="{FF2B5EF4-FFF2-40B4-BE49-F238E27FC236}">
                <a16:creationId xmlns:a16="http://schemas.microsoft.com/office/drawing/2014/main" id="{B9D30ECD-B462-42A8-B9C3-641BDEBB4681}"/>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165618" y="4980201"/>
            <a:ext cx="571500" cy="571500"/>
          </a:xfrm>
          <a:prstGeom prst="rect">
            <a:avLst/>
          </a:prstGeom>
        </p:spPr>
      </p:pic>
    </p:spTree>
    <p:extLst>
      <p:ext uri="{BB962C8B-B14F-4D97-AF65-F5344CB8AC3E}">
        <p14:creationId xmlns:p14="http://schemas.microsoft.com/office/powerpoint/2010/main" val="165667809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6.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6D512D-AB12-4BD6-AD64-3CD1035209CB}"/>
              </a:ext>
            </a:extLst>
          </p:cNvPr>
          <p:cNvSpPr>
            <a:spLocks noGrp="1"/>
          </p:cNvSpPr>
          <p:nvPr>
            <p:ph type="title"/>
          </p:nvPr>
        </p:nvSpPr>
        <p:spPr>
          <a:xfrm>
            <a:off x="1451579" y="0"/>
            <a:ext cx="9603275" cy="786582"/>
          </a:xfrm>
        </p:spPr>
        <p:txBody>
          <a:bodyPr anchor="ctr"/>
          <a:lstStyle/>
          <a:p>
            <a:pPr algn="ctr"/>
            <a:r>
              <a:rPr lang="en-IN" b="1" u="sng" dirty="0">
                <a:latin typeface="Trebuchet MS" panose="020B0603020202020204" pitchFamily="34" charset="0"/>
              </a:rPr>
              <a:t>GLIMPSE at our solution</a:t>
            </a:r>
          </a:p>
        </p:txBody>
      </p:sp>
      <p:sp>
        <p:nvSpPr>
          <p:cNvPr id="11" name="Content Placeholder 10">
            <a:extLst>
              <a:ext uri="{FF2B5EF4-FFF2-40B4-BE49-F238E27FC236}">
                <a16:creationId xmlns:a16="http://schemas.microsoft.com/office/drawing/2014/main" id="{7037F003-C66E-407F-8531-73991716965B}"/>
              </a:ext>
            </a:extLst>
          </p:cNvPr>
          <p:cNvSpPr>
            <a:spLocks noGrp="1"/>
          </p:cNvSpPr>
          <p:nvPr>
            <p:ph idx="1"/>
          </p:nvPr>
        </p:nvSpPr>
        <p:spPr>
          <a:xfrm>
            <a:off x="63909" y="726381"/>
            <a:ext cx="12064181" cy="6071418"/>
          </a:xfrm>
        </p:spPr>
        <p:txBody>
          <a:bodyPr/>
          <a:lstStyle/>
          <a:p>
            <a:pPr marL="0" indent="0">
              <a:buNone/>
            </a:pPr>
            <a:r>
              <a:rPr lang="en-IN" b="1" u="sng" dirty="0">
                <a:latin typeface="Trebuchet MS" panose="020B0603020202020204" pitchFamily="34" charset="0"/>
              </a:rPr>
              <a:t>Domestic travel</a:t>
            </a:r>
          </a:p>
          <a:p>
            <a:pPr marL="0" indent="0">
              <a:buNone/>
            </a:pPr>
            <a:r>
              <a:rPr lang="en-IN" sz="1800" dirty="0">
                <a:latin typeface="Trebuchet MS" panose="020B0603020202020204" pitchFamily="34" charset="0"/>
              </a:rPr>
              <a:t>Travelling to other parts of country</a:t>
            </a:r>
          </a:p>
        </p:txBody>
      </p:sp>
      <p:sp>
        <p:nvSpPr>
          <p:cNvPr id="51" name="TextBox 50">
            <a:extLst>
              <a:ext uri="{FF2B5EF4-FFF2-40B4-BE49-F238E27FC236}">
                <a16:creationId xmlns:a16="http://schemas.microsoft.com/office/drawing/2014/main" id="{2F0A2F3C-AE88-4C48-85B8-D7BBB0D380FE}"/>
              </a:ext>
            </a:extLst>
          </p:cNvPr>
          <p:cNvSpPr txBox="1"/>
          <p:nvPr/>
        </p:nvSpPr>
        <p:spPr>
          <a:xfrm>
            <a:off x="29283" y="3346592"/>
            <a:ext cx="2329677" cy="830997"/>
          </a:xfrm>
          <a:prstGeom prst="rect">
            <a:avLst/>
          </a:prstGeom>
          <a:noFill/>
        </p:spPr>
        <p:txBody>
          <a:bodyPr wrap="none" rtlCol="0">
            <a:spAutoFit/>
          </a:bodyPr>
          <a:lstStyle/>
          <a:p>
            <a:pPr algn="ctr"/>
            <a:r>
              <a:rPr lang="en-IN" sz="1600" dirty="0">
                <a:latin typeface="Trebuchet MS" panose="020B0603020202020204" pitchFamily="34" charset="0"/>
              </a:rPr>
              <a:t>You visit </a:t>
            </a:r>
            <a:r>
              <a:rPr lang="en-IN" sz="1600" b="1" u="sng" dirty="0">
                <a:latin typeface="Trebuchet MS" panose="020B0603020202020204" pitchFamily="34" charset="0"/>
              </a:rPr>
              <a:t>HOP </a:t>
            </a:r>
            <a:r>
              <a:rPr lang="en-IN" sz="1600" b="1" u="sng" dirty="0">
                <a:solidFill>
                  <a:srgbClr val="00B050"/>
                </a:solidFill>
                <a:latin typeface="Trebuchet MS" panose="020B0603020202020204" pitchFamily="34" charset="0"/>
              </a:rPr>
              <a:t>IN</a:t>
            </a:r>
          </a:p>
          <a:p>
            <a:pPr algn="ctr"/>
            <a:r>
              <a:rPr lang="en-IN" sz="1600" dirty="0">
                <a:latin typeface="Trebuchet MS" panose="020B0603020202020204" pitchFamily="34" charset="0"/>
              </a:rPr>
              <a:t>Website to make travel</a:t>
            </a:r>
          </a:p>
          <a:p>
            <a:pPr algn="ctr"/>
            <a:r>
              <a:rPr lang="en-IN" sz="1600" dirty="0">
                <a:latin typeface="Trebuchet MS" panose="020B0603020202020204" pitchFamily="34" charset="0"/>
              </a:rPr>
              <a:t>Booking </a:t>
            </a:r>
          </a:p>
        </p:txBody>
      </p:sp>
      <p:sp>
        <p:nvSpPr>
          <p:cNvPr id="52" name="TextBox 51">
            <a:extLst>
              <a:ext uri="{FF2B5EF4-FFF2-40B4-BE49-F238E27FC236}">
                <a16:creationId xmlns:a16="http://schemas.microsoft.com/office/drawing/2014/main" id="{4FA44110-DC51-42F5-A4D2-AFE7E020ACE3}"/>
              </a:ext>
            </a:extLst>
          </p:cNvPr>
          <p:cNvSpPr txBox="1"/>
          <p:nvPr/>
        </p:nvSpPr>
        <p:spPr>
          <a:xfrm>
            <a:off x="2887397" y="3346592"/>
            <a:ext cx="1948873" cy="1323439"/>
          </a:xfrm>
          <a:prstGeom prst="rect">
            <a:avLst/>
          </a:prstGeom>
          <a:noFill/>
        </p:spPr>
        <p:txBody>
          <a:bodyPr wrap="square" rtlCol="0">
            <a:spAutoFit/>
          </a:bodyPr>
          <a:lstStyle/>
          <a:p>
            <a:pPr algn="ctr"/>
            <a:r>
              <a:rPr lang="en-IN" sz="1600" b="1" u="sng" dirty="0">
                <a:latin typeface="Trebuchet MS" panose="020B0603020202020204" pitchFamily="34" charset="0"/>
              </a:rPr>
              <a:t>HOP</a:t>
            </a:r>
            <a:r>
              <a:rPr lang="en-IN" sz="1600" b="1" u="sng" dirty="0">
                <a:solidFill>
                  <a:srgbClr val="00B050"/>
                </a:solidFill>
                <a:latin typeface="Trebuchet MS" panose="020B0603020202020204" pitchFamily="34" charset="0"/>
              </a:rPr>
              <a:t> IN</a:t>
            </a:r>
            <a:r>
              <a:rPr lang="en-IN" sz="1600" dirty="0">
                <a:solidFill>
                  <a:srgbClr val="00B050"/>
                </a:solidFill>
                <a:latin typeface="Trebuchet MS" panose="020B0603020202020204" pitchFamily="34" charset="0"/>
              </a:rPr>
              <a:t> </a:t>
            </a:r>
            <a:r>
              <a:rPr lang="en-IN" sz="1600" dirty="0">
                <a:latin typeface="Trebuchet MS" panose="020B0603020202020204" pitchFamily="34" charset="0"/>
              </a:rPr>
              <a:t>systems</a:t>
            </a:r>
          </a:p>
          <a:p>
            <a:pPr algn="ctr"/>
            <a:r>
              <a:rPr lang="en-IN" sz="1600" dirty="0">
                <a:latin typeface="Trebuchet MS" panose="020B0603020202020204" pitchFamily="34" charset="0"/>
              </a:rPr>
              <a:t>analyse your request</a:t>
            </a:r>
          </a:p>
          <a:p>
            <a:pPr algn="ctr"/>
            <a:r>
              <a:rPr lang="en-IN" sz="1600" dirty="0">
                <a:latin typeface="Trebuchet MS" panose="020B0603020202020204" pitchFamily="34" charset="0"/>
              </a:rPr>
              <a:t>And provide you with best options.</a:t>
            </a:r>
          </a:p>
        </p:txBody>
      </p:sp>
      <p:sp>
        <p:nvSpPr>
          <p:cNvPr id="53" name="TextBox 52">
            <a:extLst>
              <a:ext uri="{FF2B5EF4-FFF2-40B4-BE49-F238E27FC236}">
                <a16:creationId xmlns:a16="http://schemas.microsoft.com/office/drawing/2014/main" id="{A642BF24-019E-4E4C-94BB-1DC7136ABB35}"/>
              </a:ext>
            </a:extLst>
          </p:cNvPr>
          <p:cNvSpPr txBox="1"/>
          <p:nvPr/>
        </p:nvSpPr>
        <p:spPr>
          <a:xfrm>
            <a:off x="4752993" y="3404958"/>
            <a:ext cx="2708306" cy="584775"/>
          </a:xfrm>
          <a:prstGeom prst="rect">
            <a:avLst/>
          </a:prstGeom>
          <a:noFill/>
        </p:spPr>
        <p:txBody>
          <a:bodyPr wrap="none" rtlCol="0">
            <a:spAutoFit/>
          </a:bodyPr>
          <a:lstStyle/>
          <a:p>
            <a:pPr algn="ctr"/>
            <a:r>
              <a:rPr lang="en-IN" sz="1600" dirty="0">
                <a:latin typeface="Trebuchet MS" panose="020B0603020202020204" pitchFamily="34" charset="0"/>
              </a:rPr>
              <a:t>You Select a deal and pay a</a:t>
            </a:r>
          </a:p>
          <a:p>
            <a:pPr algn="ctr"/>
            <a:r>
              <a:rPr lang="en-IN" sz="1600" dirty="0">
                <a:latin typeface="Trebuchet MS" panose="020B0603020202020204" pitchFamily="34" charset="0"/>
              </a:rPr>
              <a:t>Less convenience fee </a:t>
            </a:r>
          </a:p>
        </p:txBody>
      </p:sp>
      <p:sp>
        <p:nvSpPr>
          <p:cNvPr id="57" name="TextBox 56">
            <a:extLst>
              <a:ext uri="{FF2B5EF4-FFF2-40B4-BE49-F238E27FC236}">
                <a16:creationId xmlns:a16="http://schemas.microsoft.com/office/drawing/2014/main" id="{F05F36C7-A8D1-454F-BC14-B91F33876B16}"/>
              </a:ext>
            </a:extLst>
          </p:cNvPr>
          <p:cNvSpPr txBox="1"/>
          <p:nvPr/>
        </p:nvSpPr>
        <p:spPr>
          <a:xfrm>
            <a:off x="7927951" y="3550188"/>
            <a:ext cx="1706429" cy="830997"/>
          </a:xfrm>
          <a:prstGeom prst="rect">
            <a:avLst/>
          </a:prstGeom>
          <a:noFill/>
        </p:spPr>
        <p:txBody>
          <a:bodyPr wrap="none" rtlCol="0">
            <a:spAutoFit/>
          </a:bodyPr>
          <a:lstStyle/>
          <a:p>
            <a:r>
              <a:rPr lang="en-IN" sz="1600" dirty="0">
                <a:latin typeface="Trebuchet MS" panose="020B0603020202020204" pitchFamily="34" charset="0"/>
              </a:rPr>
              <a:t>You easily make </a:t>
            </a:r>
          </a:p>
          <a:p>
            <a:r>
              <a:rPr lang="en-IN" sz="1600" dirty="0">
                <a:latin typeface="Trebuchet MS" panose="020B0603020202020204" pitchFamily="34" charset="0"/>
              </a:rPr>
              <a:t>A travel booking</a:t>
            </a:r>
          </a:p>
          <a:p>
            <a:endParaRPr lang="en-IN" sz="1600" dirty="0">
              <a:latin typeface="Trebuchet MS" panose="020B0603020202020204" pitchFamily="34" charset="0"/>
            </a:endParaRPr>
          </a:p>
        </p:txBody>
      </p:sp>
      <p:pic>
        <p:nvPicPr>
          <p:cNvPr id="4" name="Graphic 3">
            <a:extLst>
              <a:ext uri="{FF2B5EF4-FFF2-40B4-BE49-F238E27FC236}">
                <a16:creationId xmlns:a16="http://schemas.microsoft.com/office/drawing/2014/main" id="{10012D0E-11AC-4ACB-8826-2020A65EE60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40402" y="2581956"/>
            <a:ext cx="847044" cy="847044"/>
          </a:xfrm>
          <a:prstGeom prst="rect">
            <a:avLst/>
          </a:prstGeom>
        </p:spPr>
      </p:pic>
      <p:pic>
        <p:nvPicPr>
          <p:cNvPr id="6" name="Graphic 5">
            <a:extLst>
              <a:ext uri="{FF2B5EF4-FFF2-40B4-BE49-F238E27FC236}">
                <a16:creationId xmlns:a16="http://schemas.microsoft.com/office/drawing/2014/main" id="{C4A0722D-D07E-465B-87FA-4D38EE067B3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86565" y="2328670"/>
            <a:ext cx="1071418" cy="1071418"/>
          </a:xfrm>
          <a:prstGeom prst="rect">
            <a:avLst/>
          </a:prstGeom>
        </p:spPr>
      </p:pic>
      <p:sp>
        <p:nvSpPr>
          <p:cNvPr id="8" name="Rectangle: Rounded Corners 7">
            <a:extLst>
              <a:ext uri="{FF2B5EF4-FFF2-40B4-BE49-F238E27FC236}">
                <a16:creationId xmlns:a16="http://schemas.microsoft.com/office/drawing/2014/main" id="{202A7E4A-BE3D-4599-825E-D07CB9166D2A}"/>
              </a:ext>
            </a:extLst>
          </p:cNvPr>
          <p:cNvSpPr/>
          <p:nvPr/>
        </p:nvSpPr>
        <p:spPr>
          <a:xfrm>
            <a:off x="140402" y="2581956"/>
            <a:ext cx="847043" cy="628835"/>
          </a:xfrm>
          <a:prstGeom prst="roundRect">
            <a:avLst/>
          </a:prstGeom>
          <a:solidFill>
            <a:schemeClr val="bg1"/>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Trebuchet MS" panose="020B0603020202020204" pitchFamily="34" charset="0"/>
            </a:endParaRPr>
          </a:p>
        </p:txBody>
      </p:sp>
      <p:pic>
        <p:nvPicPr>
          <p:cNvPr id="12" name="Graphic 11">
            <a:extLst>
              <a:ext uri="{FF2B5EF4-FFF2-40B4-BE49-F238E27FC236}">
                <a16:creationId xmlns:a16="http://schemas.microsoft.com/office/drawing/2014/main" id="{2C71D01A-B126-463B-BE84-01EE4B3DCA1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80245" y="2815090"/>
            <a:ext cx="325564" cy="292707"/>
          </a:xfrm>
          <a:prstGeom prst="rect">
            <a:avLst/>
          </a:prstGeom>
        </p:spPr>
      </p:pic>
      <p:pic>
        <p:nvPicPr>
          <p:cNvPr id="79" name="Graphic 78">
            <a:extLst>
              <a:ext uri="{FF2B5EF4-FFF2-40B4-BE49-F238E27FC236}">
                <a16:creationId xmlns:a16="http://schemas.microsoft.com/office/drawing/2014/main" id="{3F937853-9D6A-4E15-89DD-7081C638F25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rot="16200000">
            <a:off x="2045322" y="2381397"/>
            <a:ext cx="831273" cy="831273"/>
          </a:xfrm>
          <a:prstGeom prst="rect">
            <a:avLst/>
          </a:prstGeom>
        </p:spPr>
      </p:pic>
      <p:pic>
        <p:nvPicPr>
          <p:cNvPr id="80" name="Graphic 79">
            <a:extLst>
              <a:ext uri="{FF2B5EF4-FFF2-40B4-BE49-F238E27FC236}">
                <a16:creationId xmlns:a16="http://schemas.microsoft.com/office/drawing/2014/main" id="{4A279D14-1E8D-4DB9-AE85-6CB3A059F2E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rot="16200000">
            <a:off x="4366139" y="2448742"/>
            <a:ext cx="831273" cy="831273"/>
          </a:xfrm>
          <a:prstGeom prst="rect">
            <a:avLst/>
          </a:prstGeom>
        </p:spPr>
      </p:pic>
      <p:pic>
        <p:nvPicPr>
          <p:cNvPr id="81" name="Graphic 80">
            <a:extLst>
              <a:ext uri="{FF2B5EF4-FFF2-40B4-BE49-F238E27FC236}">
                <a16:creationId xmlns:a16="http://schemas.microsoft.com/office/drawing/2014/main" id="{C4F2A48D-F471-4580-A020-BBA363289F9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rot="16200000">
            <a:off x="6858167" y="2476085"/>
            <a:ext cx="831273" cy="831273"/>
          </a:xfrm>
          <a:prstGeom prst="rect">
            <a:avLst/>
          </a:prstGeom>
        </p:spPr>
      </p:pic>
      <p:pic>
        <p:nvPicPr>
          <p:cNvPr id="21" name="Graphic 20">
            <a:extLst>
              <a:ext uri="{FF2B5EF4-FFF2-40B4-BE49-F238E27FC236}">
                <a16:creationId xmlns:a16="http://schemas.microsoft.com/office/drawing/2014/main" id="{B0FDEAFC-B2C2-4614-8AA3-B450DE23E3F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456590" y="2399933"/>
            <a:ext cx="1077218" cy="1077218"/>
          </a:xfrm>
          <a:prstGeom prst="rect">
            <a:avLst/>
          </a:prstGeom>
        </p:spPr>
      </p:pic>
      <p:pic>
        <p:nvPicPr>
          <p:cNvPr id="83" name="Graphic 82">
            <a:extLst>
              <a:ext uri="{FF2B5EF4-FFF2-40B4-BE49-F238E27FC236}">
                <a16:creationId xmlns:a16="http://schemas.microsoft.com/office/drawing/2014/main" id="{3E9E8FA0-6287-414F-AF9F-21CA97CD35EF}"/>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817732" y="2601963"/>
            <a:ext cx="390142" cy="390142"/>
          </a:xfrm>
          <a:prstGeom prst="rect">
            <a:avLst/>
          </a:prstGeom>
        </p:spPr>
      </p:pic>
      <p:pic>
        <p:nvPicPr>
          <p:cNvPr id="84" name="Graphic 83">
            <a:extLst>
              <a:ext uri="{FF2B5EF4-FFF2-40B4-BE49-F238E27FC236}">
                <a16:creationId xmlns:a16="http://schemas.microsoft.com/office/drawing/2014/main" id="{2EB4FDC3-E8DA-4CEA-813B-C1F8FA71EF8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rot="16200000">
            <a:off x="9414475" y="2472445"/>
            <a:ext cx="831273" cy="831273"/>
          </a:xfrm>
          <a:prstGeom prst="rect">
            <a:avLst/>
          </a:prstGeom>
        </p:spPr>
      </p:pic>
      <p:pic>
        <p:nvPicPr>
          <p:cNvPr id="85" name="Graphic 84">
            <a:extLst>
              <a:ext uri="{FF2B5EF4-FFF2-40B4-BE49-F238E27FC236}">
                <a16:creationId xmlns:a16="http://schemas.microsoft.com/office/drawing/2014/main" id="{567496A1-8D45-4F5C-B6D8-9E6ABC791BE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846353" y="2472445"/>
            <a:ext cx="1193017" cy="1193017"/>
          </a:xfrm>
          <a:prstGeom prst="rect">
            <a:avLst/>
          </a:prstGeom>
        </p:spPr>
      </p:pic>
      <p:sp>
        <p:nvSpPr>
          <p:cNvPr id="23" name="Rectangle: Rounded Corners 22">
            <a:extLst>
              <a:ext uri="{FF2B5EF4-FFF2-40B4-BE49-F238E27FC236}">
                <a16:creationId xmlns:a16="http://schemas.microsoft.com/office/drawing/2014/main" id="{2860EA48-11C9-45A1-8599-829FECC17433}"/>
              </a:ext>
            </a:extLst>
          </p:cNvPr>
          <p:cNvSpPr/>
          <p:nvPr/>
        </p:nvSpPr>
        <p:spPr>
          <a:xfrm>
            <a:off x="7846353" y="2472445"/>
            <a:ext cx="1193017" cy="906702"/>
          </a:xfrm>
          <a:prstGeom prst="roundRect">
            <a:avLst/>
          </a:prstGeom>
          <a:solidFill>
            <a:schemeClr val="tx1">
              <a:lumMod val="75000"/>
              <a:lumOff val="25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Trebuchet MS" panose="020B0603020202020204" pitchFamily="34" charset="0"/>
            </a:endParaRPr>
          </a:p>
        </p:txBody>
      </p:sp>
      <p:pic>
        <p:nvPicPr>
          <p:cNvPr id="86" name="Graphic 85">
            <a:extLst>
              <a:ext uri="{FF2B5EF4-FFF2-40B4-BE49-F238E27FC236}">
                <a16:creationId xmlns:a16="http://schemas.microsoft.com/office/drawing/2014/main" id="{8F663F07-8342-4E3A-9F4B-71DF9466BEC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883462" y="2663301"/>
            <a:ext cx="547490" cy="547490"/>
          </a:xfrm>
          <a:prstGeom prst="rect">
            <a:avLst/>
          </a:prstGeom>
        </p:spPr>
      </p:pic>
      <p:pic>
        <p:nvPicPr>
          <p:cNvPr id="87" name="Picture 86">
            <a:extLst>
              <a:ext uri="{FF2B5EF4-FFF2-40B4-BE49-F238E27FC236}">
                <a16:creationId xmlns:a16="http://schemas.microsoft.com/office/drawing/2014/main" id="{A6815D54-8C67-4AE2-8C8E-77A7D0B2B2D4}"/>
              </a:ext>
            </a:extLst>
          </p:cNvPr>
          <p:cNvPicPr>
            <a:picLocks noChangeAspect="1"/>
          </p:cNvPicPr>
          <p:nvPr/>
        </p:nvPicPr>
        <p:blipFill>
          <a:blip r:embed="rId12"/>
          <a:stretch>
            <a:fillRect/>
          </a:stretch>
        </p:blipFill>
        <p:spPr>
          <a:xfrm>
            <a:off x="8512986" y="2849565"/>
            <a:ext cx="514976" cy="394815"/>
          </a:xfrm>
          <a:prstGeom prst="rect">
            <a:avLst/>
          </a:prstGeom>
        </p:spPr>
      </p:pic>
      <p:sp>
        <p:nvSpPr>
          <p:cNvPr id="24" name="TextBox 23">
            <a:extLst>
              <a:ext uri="{FF2B5EF4-FFF2-40B4-BE49-F238E27FC236}">
                <a16:creationId xmlns:a16="http://schemas.microsoft.com/office/drawing/2014/main" id="{64961E6A-E91B-4B2C-B155-2484B7C104E4}"/>
              </a:ext>
            </a:extLst>
          </p:cNvPr>
          <p:cNvSpPr txBox="1"/>
          <p:nvPr/>
        </p:nvSpPr>
        <p:spPr>
          <a:xfrm>
            <a:off x="9967081" y="3586377"/>
            <a:ext cx="1669161" cy="584775"/>
          </a:xfrm>
          <a:prstGeom prst="rect">
            <a:avLst/>
          </a:prstGeom>
          <a:noFill/>
        </p:spPr>
        <p:txBody>
          <a:bodyPr wrap="square" rtlCol="0">
            <a:spAutoFit/>
          </a:bodyPr>
          <a:lstStyle/>
          <a:p>
            <a:pPr algn="ctr"/>
            <a:r>
              <a:rPr lang="en-IN" sz="1600" dirty="0">
                <a:latin typeface="Trebuchet MS" panose="020B0603020202020204" pitchFamily="34" charset="0"/>
              </a:rPr>
              <a:t>You enjoy your vacation</a:t>
            </a:r>
          </a:p>
        </p:txBody>
      </p:sp>
      <p:sp>
        <p:nvSpPr>
          <p:cNvPr id="67" name="Rectangle: Rounded Corners 66">
            <a:extLst>
              <a:ext uri="{FF2B5EF4-FFF2-40B4-BE49-F238E27FC236}">
                <a16:creationId xmlns:a16="http://schemas.microsoft.com/office/drawing/2014/main" id="{DFBE8CF2-B354-453B-B328-30C2BCC19F05}"/>
              </a:ext>
            </a:extLst>
          </p:cNvPr>
          <p:cNvSpPr/>
          <p:nvPr/>
        </p:nvSpPr>
        <p:spPr>
          <a:xfrm>
            <a:off x="4362546" y="4595140"/>
            <a:ext cx="3781339" cy="2012969"/>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u="sng" dirty="0">
                <a:solidFill>
                  <a:schemeClr val="tx1"/>
                </a:solidFill>
                <a:latin typeface="Trebuchet MS" panose="020B0603020202020204" pitchFamily="34" charset="0"/>
              </a:rPr>
              <a:t>Conclusion</a:t>
            </a:r>
          </a:p>
          <a:p>
            <a:pPr algn="ctr"/>
            <a:endParaRPr lang="en-IN" dirty="0">
              <a:solidFill>
                <a:schemeClr val="tx1"/>
              </a:solidFill>
              <a:latin typeface="Trebuchet MS" panose="020B0603020202020204" pitchFamily="34" charset="0"/>
            </a:endParaRPr>
          </a:p>
          <a:p>
            <a:pPr marL="285750" indent="-285750" algn="ctr">
              <a:buFont typeface="Arial" panose="020B0604020202020204" pitchFamily="34" charset="0"/>
              <a:buChar char="•"/>
            </a:pPr>
            <a:r>
              <a:rPr lang="en-IN" dirty="0">
                <a:solidFill>
                  <a:schemeClr val="tx1"/>
                </a:solidFill>
                <a:latin typeface="Trebuchet MS" panose="020B0603020202020204" pitchFamily="34" charset="0"/>
              </a:rPr>
              <a:t>Onetime payment of Convenience charges</a:t>
            </a:r>
          </a:p>
          <a:p>
            <a:pPr marL="285750" indent="-285750" algn="ctr">
              <a:buFont typeface="Arial" panose="020B0604020202020204" pitchFamily="34" charset="0"/>
              <a:buChar char="•"/>
            </a:pPr>
            <a:r>
              <a:rPr lang="en-IN" dirty="0">
                <a:solidFill>
                  <a:schemeClr val="tx1"/>
                </a:solidFill>
                <a:latin typeface="Trebuchet MS" panose="020B0603020202020204" pitchFamily="34" charset="0"/>
              </a:rPr>
              <a:t>Time is Saved</a:t>
            </a:r>
          </a:p>
          <a:p>
            <a:pPr marL="285750" indent="-285750" algn="ctr">
              <a:buFont typeface="Arial" panose="020B0604020202020204" pitchFamily="34" charset="0"/>
              <a:buChar char="•"/>
            </a:pPr>
            <a:r>
              <a:rPr lang="en-IN" dirty="0">
                <a:solidFill>
                  <a:schemeClr val="tx1"/>
                </a:solidFill>
                <a:latin typeface="Trebuchet MS" panose="020B0603020202020204" pitchFamily="34" charset="0"/>
              </a:rPr>
              <a:t>You cant get the best deal in minutes</a:t>
            </a:r>
          </a:p>
        </p:txBody>
      </p:sp>
      <p:pic>
        <p:nvPicPr>
          <p:cNvPr id="26" name="Picture 25">
            <a:extLst>
              <a:ext uri="{FF2B5EF4-FFF2-40B4-BE49-F238E27FC236}">
                <a16:creationId xmlns:a16="http://schemas.microsoft.com/office/drawing/2014/main" id="{724D623A-7424-428A-AB3F-C33358AFA980}"/>
              </a:ext>
            </a:extLst>
          </p:cNvPr>
          <p:cNvPicPr>
            <a:picLocks noChangeAspect="1"/>
          </p:cNvPicPr>
          <p:nvPr/>
        </p:nvPicPr>
        <p:blipFill rotWithShape="1">
          <a:blip r:embed="rId13">
            <a:extLst>
              <a:ext uri="{28A0092B-C50C-407E-A947-70E740481C1C}">
                <a14:useLocalDpi xmlns:a14="http://schemas.microsoft.com/office/drawing/2010/main" val="0"/>
              </a:ext>
            </a:extLst>
          </a:blip>
          <a:srcRect/>
          <a:stretch/>
        </p:blipFill>
        <p:spPr>
          <a:xfrm>
            <a:off x="3245179" y="2233675"/>
            <a:ext cx="941145" cy="1193016"/>
          </a:xfrm>
          <a:prstGeom prst="rect">
            <a:avLst/>
          </a:prstGeom>
        </p:spPr>
      </p:pic>
      <p:sp>
        <p:nvSpPr>
          <p:cNvPr id="5" name="TextBox 4">
            <a:extLst>
              <a:ext uri="{FF2B5EF4-FFF2-40B4-BE49-F238E27FC236}">
                <a16:creationId xmlns:a16="http://schemas.microsoft.com/office/drawing/2014/main" id="{64BCC78E-DAF9-43ED-8590-CC8EBEF765FC}"/>
              </a:ext>
            </a:extLst>
          </p:cNvPr>
          <p:cNvSpPr txBox="1"/>
          <p:nvPr/>
        </p:nvSpPr>
        <p:spPr>
          <a:xfrm>
            <a:off x="115061" y="2491924"/>
            <a:ext cx="922688" cy="646331"/>
          </a:xfrm>
          <a:prstGeom prst="rect">
            <a:avLst/>
          </a:prstGeom>
          <a:noFill/>
        </p:spPr>
        <p:txBody>
          <a:bodyPr wrap="none" rtlCol="0">
            <a:spAutoFit/>
          </a:bodyPr>
          <a:lstStyle/>
          <a:p>
            <a:r>
              <a:rPr lang="en-IN" b="1" u="sng" dirty="0">
                <a:latin typeface="Trebuchet MS" panose="020B0603020202020204" pitchFamily="34" charset="0"/>
              </a:rPr>
              <a:t>HOP </a:t>
            </a:r>
            <a:r>
              <a:rPr lang="en-IN" b="1" u="sng" dirty="0">
                <a:solidFill>
                  <a:srgbClr val="00B050"/>
                </a:solidFill>
                <a:latin typeface="Trebuchet MS" panose="020B0603020202020204" pitchFamily="34" charset="0"/>
              </a:rPr>
              <a:t>IN</a:t>
            </a:r>
          </a:p>
          <a:p>
            <a:endParaRPr lang="en-IN" b="1" u="sng" dirty="0">
              <a:latin typeface="Trebuchet MS" panose="020B0603020202020204" pitchFamily="34" charset="0"/>
            </a:endParaRPr>
          </a:p>
        </p:txBody>
      </p:sp>
      <p:pic>
        <p:nvPicPr>
          <p:cNvPr id="15" name="Graphic 14">
            <a:extLst>
              <a:ext uri="{FF2B5EF4-FFF2-40B4-BE49-F238E27FC236}">
                <a16:creationId xmlns:a16="http://schemas.microsoft.com/office/drawing/2014/main" id="{BE07354A-F409-45E4-AD62-5DEAB35C20A0}"/>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0427290" y="2548546"/>
            <a:ext cx="878145" cy="878145"/>
          </a:xfrm>
          <a:prstGeom prst="rect">
            <a:avLst/>
          </a:prstGeom>
        </p:spPr>
      </p:pic>
    </p:spTree>
    <p:extLst>
      <p:ext uri="{BB962C8B-B14F-4D97-AF65-F5344CB8AC3E}">
        <p14:creationId xmlns:p14="http://schemas.microsoft.com/office/powerpoint/2010/main" val="402641007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7.xml><?xml version="1.0" encoding="utf-8"?>
<p:sld xmlns:a="http://schemas.openxmlformats.org/drawingml/2006/main" xmlns:r="http://schemas.openxmlformats.org/officeDocument/2006/relationships" xmlns:p="http://schemas.openxmlformats.org/presentationml/2006/main" showMasterSp="0">
  <p:cSld>
    <p:bg>
      <p:bgPr>
        <a:gradFill rotWithShape="1">
          <a:gsLst>
            <a:gs pos="35682">
              <a:srgbClr val="E0DDDA"/>
            </a:gs>
            <a:gs pos="66200">
              <a:srgbClr val="D5D2CE"/>
            </a:gs>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4" name="object 2">
            <a:extLst>
              <a:ext uri="{FF2B5EF4-FFF2-40B4-BE49-F238E27FC236}">
                <a16:creationId xmlns:a16="http://schemas.microsoft.com/office/drawing/2014/main" id="{75C797A9-5354-4C5B-8504-C2ABE4355335}"/>
              </a:ext>
            </a:extLst>
          </p:cNvPr>
          <p:cNvSpPr>
            <a:spLocks noGrp="1"/>
          </p:cNvSpPr>
          <p:nvPr>
            <p:ph type="title" idx="4294967295"/>
          </p:nvPr>
        </p:nvSpPr>
        <p:spPr>
          <a:xfrm>
            <a:off x="0" y="0"/>
            <a:ext cx="3903663" cy="6858000"/>
          </a:xfrm>
          <a:custGeom>
            <a:avLst/>
            <a:gdLst/>
            <a:ahLst/>
            <a:cxnLst/>
            <a:rect l="l" t="t" r="r" b="b"/>
            <a:pathLst>
              <a:path w="4381500" h="5892165">
                <a:moveTo>
                  <a:pt x="4157626" y="0"/>
                </a:moveTo>
                <a:lnTo>
                  <a:pt x="0" y="0"/>
                </a:lnTo>
                <a:lnTo>
                  <a:pt x="0" y="5892100"/>
                </a:lnTo>
                <a:lnTo>
                  <a:pt x="4159125" y="5892100"/>
                </a:lnTo>
                <a:lnTo>
                  <a:pt x="4166478" y="5844461"/>
                </a:lnTo>
                <a:lnTo>
                  <a:pt x="4177769" y="5768185"/>
                </a:lnTo>
                <a:lnTo>
                  <a:pt x="4189694" y="5677380"/>
                </a:lnTo>
                <a:lnTo>
                  <a:pt x="4203956" y="5569624"/>
                </a:lnTo>
                <a:lnTo>
                  <a:pt x="4219018" y="5450367"/>
                </a:lnTo>
                <a:lnTo>
                  <a:pt x="4234855" y="5315976"/>
                </a:lnTo>
                <a:lnTo>
                  <a:pt x="4251632" y="5169476"/>
                </a:lnTo>
                <a:lnTo>
                  <a:pt x="4268409" y="5010264"/>
                </a:lnTo>
                <a:lnTo>
                  <a:pt x="4285503" y="4840757"/>
                </a:lnTo>
                <a:lnTo>
                  <a:pt x="4301340" y="4657940"/>
                </a:lnTo>
                <a:lnTo>
                  <a:pt x="4316554" y="4466640"/>
                </a:lnTo>
                <a:lnTo>
                  <a:pt x="4330359" y="4264456"/>
                </a:lnTo>
                <a:lnTo>
                  <a:pt x="4343529" y="4053789"/>
                </a:lnTo>
                <a:lnTo>
                  <a:pt x="4355912" y="3834041"/>
                </a:lnTo>
                <a:lnTo>
                  <a:pt x="4360306" y="3721442"/>
                </a:lnTo>
                <a:lnTo>
                  <a:pt x="4365170" y="3606418"/>
                </a:lnTo>
                <a:lnTo>
                  <a:pt x="4369716" y="3489579"/>
                </a:lnTo>
                <a:lnTo>
                  <a:pt x="4372701" y="3372142"/>
                </a:lnTo>
                <a:lnTo>
                  <a:pt x="4375368" y="3252279"/>
                </a:lnTo>
                <a:lnTo>
                  <a:pt x="4378187" y="3131210"/>
                </a:lnTo>
                <a:lnTo>
                  <a:pt x="4380067" y="3007715"/>
                </a:lnTo>
                <a:lnTo>
                  <a:pt x="4380067" y="2883001"/>
                </a:lnTo>
                <a:lnTo>
                  <a:pt x="4381007" y="2757093"/>
                </a:lnTo>
                <a:lnTo>
                  <a:pt x="4380067" y="2629966"/>
                </a:lnTo>
                <a:lnTo>
                  <a:pt x="4378187" y="2501023"/>
                </a:lnTo>
                <a:lnTo>
                  <a:pt x="4376460" y="2372080"/>
                </a:lnTo>
                <a:lnTo>
                  <a:pt x="4372701" y="2241321"/>
                </a:lnTo>
                <a:lnTo>
                  <a:pt x="4368777" y="2109342"/>
                </a:lnTo>
                <a:lnTo>
                  <a:pt x="4364230" y="1977377"/>
                </a:lnTo>
                <a:lnTo>
                  <a:pt x="4357804" y="1844192"/>
                </a:lnTo>
                <a:lnTo>
                  <a:pt x="4350120" y="1709801"/>
                </a:lnTo>
                <a:lnTo>
                  <a:pt x="4342742" y="1574812"/>
                </a:lnTo>
                <a:lnTo>
                  <a:pt x="4333331" y="1439811"/>
                </a:lnTo>
                <a:lnTo>
                  <a:pt x="4322041" y="1302994"/>
                </a:lnTo>
                <a:lnTo>
                  <a:pt x="4310750" y="1168006"/>
                </a:lnTo>
                <a:lnTo>
                  <a:pt x="4297733" y="1030579"/>
                </a:lnTo>
                <a:lnTo>
                  <a:pt x="4283471" y="892555"/>
                </a:lnTo>
                <a:lnTo>
                  <a:pt x="4268409" y="756348"/>
                </a:lnTo>
                <a:lnTo>
                  <a:pt x="4250844" y="618324"/>
                </a:lnTo>
                <a:lnTo>
                  <a:pt x="4232023" y="480910"/>
                </a:lnTo>
                <a:lnTo>
                  <a:pt x="4213367" y="342887"/>
                </a:lnTo>
                <a:lnTo>
                  <a:pt x="4191574" y="205473"/>
                </a:lnTo>
                <a:lnTo>
                  <a:pt x="4169298" y="68656"/>
                </a:lnTo>
                <a:lnTo>
                  <a:pt x="4157626" y="0"/>
                </a:lnTo>
                <a:close/>
              </a:path>
            </a:pathLst>
          </a:custGeom>
          <a:solidFill>
            <a:srgbClr val="00B050"/>
          </a:solidFill>
        </p:spPr>
        <p:txBody>
          <a:bodyPr wrap="square" lIns="0" tIns="0" rIns="0" bIns="0" rtlCol="0" anchor="ctr"/>
          <a:lstStyle/>
          <a:p>
            <a:pPr algn="ctr">
              <a:tabLst>
                <a:tab pos="452438" algn="l"/>
              </a:tabLst>
            </a:pPr>
            <a:r>
              <a:rPr lang="en-IN" b="1" i="1" dirty="0">
                <a:solidFill>
                  <a:schemeClr val="bg1"/>
                </a:solidFill>
                <a:latin typeface="Trebuchet MS)"/>
              </a:rPr>
              <a:t>Solution for travel </a:t>
            </a:r>
            <a:br>
              <a:rPr lang="en-IN" b="1" i="1" dirty="0">
                <a:solidFill>
                  <a:schemeClr val="bg1"/>
                </a:solidFill>
                <a:latin typeface="Trebuchet MS)"/>
              </a:rPr>
            </a:br>
            <a:r>
              <a:rPr lang="en-IN" b="1" i="1" dirty="0">
                <a:solidFill>
                  <a:schemeClr val="bg1"/>
                </a:solidFill>
                <a:latin typeface="Trebuchet MS)"/>
              </a:rPr>
              <a:t>companies</a:t>
            </a:r>
          </a:p>
        </p:txBody>
      </p:sp>
      <p:sp>
        <p:nvSpPr>
          <p:cNvPr id="13" name="TextBox 12">
            <a:extLst>
              <a:ext uri="{FF2B5EF4-FFF2-40B4-BE49-F238E27FC236}">
                <a16:creationId xmlns:a16="http://schemas.microsoft.com/office/drawing/2014/main" id="{36753485-00BA-4600-AA15-B934B3876C0F}"/>
              </a:ext>
            </a:extLst>
          </p:cNvPr>
          <p:cNvSpPr txBox="1"/>
          <p:nvPr/>
        </p:nvSpPr>
        <p:spPr>
          <a:xfrm>
            <a:off x="3903663" y="94270"/>
            <a:ext cx="8288337" cy="461665"/>
          </a:xfrm>
          <a:prstGeom prst="rect">
            <a:avLst/>
          </a:prstGeom>
          <a:noFill/>
        </p:spPr>
        <p:txBody>
          <a:bodyPr wrap="square" rtlCol="0">
            <a:spAutoFit/>
          </a:bodyPr>
          <a:lstStyle/>
          <a:p>
            <a:pPr algn="ctr"/>
            <a:r>
              <a:rPr lang="en-IN" sz="2400" b="1" u="sng" dirty="0">
                <a:latin typeface="Trebuchet MS)"/>
              </a:rPr>
              <a:t>Hyperlocal travel</a:t>
            </a:r>
          </a:p>
        </p:txBody>
      </p:sp>
      <p:sp>
        <p:nvSpPr>
          <p:cNvPr id="17" name="Rectangle: Rounded Corners 16">
            <a:extLst>
              <a:ext uri="{FF2B5EF4-FFF2-40B4-BE49-F238E27FC236}">
                <a16:creationId xmlns:a16="http://schemas.microsoft.com/office/drawing/2014/main" id="{64044E55-7157-4F99-A9D0-6D36D6E815EE}"/>
              </a:ext>
            </a:extLst>
          </p:cNvPr>
          <p:cNvSpPr/>
          <p:nvPr/>
        </p:nvSpPr>
        <p:spPr>
          <a:xfrm>
            <a:off x="4938659" y="565896"/>
            <a:ext cx="6513830" cy="1083372"/>
          </a:xfrm>
          <a:prstGeom prst="roundRect">
            <a:avLst>
              <a:gd name="adj" fmla="val 21527"/>
            </a:avLst>
          </a:prstGeom>
          <a:solidFill>
            <a:schemeClr val="bg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635125" indent="-285750">
              <a:buFont typeface="Arial" panose="020B0604020202020204" pitchFamily="34" charset="0"/>
              <a:buChar char="•"/>
            </a:pPr>
            <a:r>
              <a:rPr lang="en-IN" sz="1600" b="1" u="sng" dirty="0">
                <a:solidFill>
                  <a:schemeClr val="tx1"/>
                </a:solidFill>
                <a:latin typeface="Trebuchet MS)"/>
              </a:rPr>
              <a:t>Supply &amp; Demand</a:t>
            </a:r>
          </a:p>
          <a:p>
            <a:pPr marL="1349375"/>
            <a:r>
              <a:rPr lang="en-IN" sz="1600" dirty="0">
                <a:solidFill>
                  <a:schemeClr val="tx1"/>
                </a:solidFill>
                <a:latin typeface="Trebuchet MS)"/>
              </a:rPr>
              <a:t>Real time monitoring of supply and demand at various location optimising there business and maximising profits.</a:t>
            </a:r>
          </a:p>
        </p:txBody>
      </p:sp>
      <p:sp>
        <p:nvSpPr>
          <p:cNvPr id="22" name="Rectangle: Rounded Corners 21">
            <a:extLst>
              <a:ext uri="{FF2B5EF4-FFF2-40B4-BE49-F238E27FC236}">
                <a16:creationId xmlns:a16="http://schemas.microsoft.com/office/drawing/2014/main" id="{E6B8BF48-5635-4E7B-8FA5-B8BBCB4B0AA0}"/>
              </a:ext>
            </a:extLst>
          </p:cNvPr>
          <p:cNvSpPr/>
          <p:nvPr/>
        </p:nvSpPr>
        <p:spPr>
          <a:xfrm>
            <a:off x="4938659" y="2740784"/>
            <a:ext cx="6513830" cy="1083373"/>
          </a:xfrm>
          <a:prstGeom prst="roundRect">
            <a:avLst>
              <a:gd name="adj" fmla="val 21527"/>
            </a:avLst>
          </a:prstGeom>
          <a:solidFill>
            <a:schemeClr val="bg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635125" indent="-285750">
              <a:buFont typeface="Arial" panose="020B0604020202020204" pitchFamily="34" charset="0"/>
              <a:buChar char="•"/>
            </a:pPr>
            <a:r>
              <a:rPr lang="en-IN" sz="1600" b="1" u="sng" dirty="0">
                <a:solidFill>
                  <a:schemeClr val="tx1"/>
                </a:solidFill>
                <a:latin typeface="Trebuchet MS)"/>
              </a:rPr>
              <a:t>Payment</a:t>
            </a:r>
          </a:p>
          <a:p>
            <a:pPr marL="1349375"/>
            <a:r>
              <a:rPr lang="en-IN" sz="1600" dirty="0">
                <a:solidFill>
                  <a:schemeClr val="tx1"/>
                </a:solidFill>
                <a:latin typeface="Trebuchet MS)"/>
              </a:rPr>
              <a:t>Travel companies can manage all there finances at one place accepting digital payments at end of each ride</a:t>
            </a:r>
          </a:p>
        </p:txBody>
      </p:sp>
      <p:sp>
        <p:nvSpPr>
          <p:cNvPr id="23" name="Rectangle: Rounded Corners 22">
            <a:extLst>
              <a:ext uri="{FF2B5EF4-FFF2-40B4-BE49-F238E27FC236}">
                <a16:creationId xmlns:a16="http://schemas.microsoft.com/office/drawing/2014/main" id="{B0939139-2C5E-4EA4-A1F5-67DDA9A7CEC9}"/>
              </a:ext>
            </a:extLst>
          </p:cNvPr>
          <p:cNvSpPr/>
          <p:nvPr/>
        </p:nvSpPr>
        <p:spPr>
          <a:xfrm>
            <a:off x="4872698" y="4739253"/>
            <a:ext cx="6513830" cy="1083600"/>
          </a:xfrm>
          <a:prstGeom prst="roundRect">
            <a:avLst>
              <a:gd name="adj" fmla="val 21527"/>
            </a:avLst>
          </a:prstGeom>
          <a:solidFill>
            <a:schemeClr val="bg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635125" indent="-285750">
              <a:buFont typeface="Arial" panose="020B0604020202020204" pitchFamily="34" charset="0"/>
              <a:buChar char="•"/>
            </a:pPr>
            <a:r>
              <a:rPr lang="en-IN" sz="1600" b="1" u="sng" dirty="0">
                <a:solidFill>
                  <a:schemeClr val="tx1"/>
                </a:solidFill>
                <a:latin typeface="Trebuchet MS)"/>
              </a:rPr>
              <a:t>Time</a:t>
            </a:r>
          </a:p>
          <a:p>
            <a:pPr marL="1349375"/>
            <a:r>
              <a:rPr lang="en-IN" sz="1600" dirty="0">
                <a:solidFill>
                  <a:schemeClr val="tx1"/>
                </a:solidFill>
                <a:latin typeface="Trebuchet MS)"/>
              </a:rPr>
              <a:t>The resources and vehicles of travel companies can be optimised, by pre booking seats  in the vehicle reducing wait time at stops</a:t>
            </a:r>
          </a:p>
          <a:p>
            <a:pPr marL="1349375"/>
            <a:endParaRPr lang="en-IN" sz="1600" dirty="0">
              <a:solidFill>
                <a:schemeClr val="tx1"/>
              </a:solidFill>
              <a:latin typeface="Trebuchet MS)"/>
            </a:endParaRPr>
          </a:p>
          <a:p>
            <a:pPr marL="1524000" indent="-354013">
              <a:buFont typeface="Arial" panose="020B0604020202020204" pitchFamily="34" charset="0"/>
              <a:buChar char="•"/>
            </a:pPr>
            <a:endParaRPr lang="en-IN" sz="1600" dirty="0">
              <a:solidFill>
                <a:schemeClr val="tx1"/>
              </a:solidFill>
              <a:latin typeface="Trebuchet MS)"/>
            </a:endParaRPr>
          </a:p>
        </p:txBody>
      </p:sp>
      <p:sp>
        <p:nvSpPr>
          <p:cNvPr id="9" name="Hexagon 8">
            <a:extLst>
              <a:ext uri="{FF2B5EF4-FFF2-40B4-BE49-F238E27FC236}">
                <a16:creationId xmlns:a16="http://schemas.microsoft.com/office/drawing/2014/main" id="{612DB5AA-4958-4A9E-BB06-73B2886EBC7D}"/>
              </a:ext>
            </a:extLst>
          </p:cNvPr>
          <p:cNvSpPr/>
          <p:nvPr/>
        </p:nvSpPr>
        <p:spPr>
          <a:xfrm>
            <a:off x="4938659" y="565896"/>
            <a:ext cx="1157341" cy="1083371"/>
          </a:xfrm>
          <a:prstGeom prst="hexagon">
            <a:avLst/>
          </a:prstGeom>
          <a:solidFill>
            <a:srgbClr val="7030A0"/>
          </a:solidFill>
        </p:spPr>
        <p:style>
          <a:lnRef idx="2">
            <a:schemeClr val="dk1"/>
          </a:lnRef>
          <a:fillRef idx="1">
            <a:schemeClr val="lt1"/>
          </a:fillRef>
          <a:effectRef idx="0">
            <a:schemeClr val="dk1"/>
          </a:effectRef>
          <a:fontRef idx="minor">
            <a:schemeClr val="dk1"/>
          </a:fontRef>
        </p:style>
        <p:txBody>
          <a:bodyPr rtlCol="0" anchor="ctr"/>
          <a:lstStyle/>
          <a:p>
            <a:pPr algn="ctr"/>
            <a:endParaRPr lang="en-IN" dirty="0">
              <a:latin typeface="Trebuchet MS)"/>
            </a:endParaRPr>
          </a:p>
        </p:txBody>
      </p:sp>
      <p:pic>
        <p:nvPicPr>
          <p:cNvPr id="19" name="Graphic 18">
            <a:extLst>
              <a:ext uri="{FF2B5EF4-FFF2-40B4-BE49-F238E27FC236}">
                <a16:creationId xmlns:a16="http://schemas.microsoft.com/office/drawing/2014/main" id="{194337A6-B2D8-4AF2-B84A-BF8C13C3016B}"/>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085667" y="797306"/>
            <a:ext cx="464642" cy="476853"/>
          </a:xfrm>
          <a:prstGeom prst="rect">
            <a:avLst/>
          </a:prstGeom>
        </p:spPr>
      </p:pic>
      <p:pic>
        <p:nvPicPr>
          <p:cNvPr id="15" name="Graphic 14">
            <a:extLst>
              <a:ext uri="{FF2B5EF4-FFF2-40B4-BE49-F238E27FC236}">
                <a16:creationId xmlns:a16="http://schemas.microsoft.com/office/drawing/2014/main" id="{F75DE749-89CA-46B1-A771-E80BB83DEAD1}"/>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5631357" y="880031"/>
            <a:ext cx="310896" cy="310896"/>
          </a:xfrm>
          <a:prstGeom prst="rect">
            <a:avLst/>
          </a:prstGeom>
        </p:spPr>
      </p:pic>
      <p:sp>
        <p:nvSpPr>
          <p:cNvPr id="20" name="Hexagon 19">
            <a:extLst>
              <a:ext uri="{FF2B5EF4-FFF2-40B4-BE49-F238E27FC236}">
                <a16:creationId xmlns:a16="http://schemas.microsoft.com/office/drawing/2014/main" id="{4ECD07A5-6C34-4E96-B375-18BC720C56A2}"/>
              </a:ext>
            </a:extLst>
          </p:cNvPr>
          <p:cNvSpPr/>
          <p:nvPr/>
        </p:nvSpPr>
        <p:spPr>
          <a:xfrm>
            <a:off x="4905677" y="2756040"/>
            <a:ext cx="1091381" cy="1083371"/>
          </a:xfrm>
          <a:prstGeom prst="hexagon">
            <a:avLst/>
          </a:prstGeom>
          <a:solidFill>
            <a:srgbClr val="7030A0"/>
          </a:solidFill>
        </p:spPr>
        <p:style>
          <a:lnRef idx="2">
            <a:schemeClr val="dk1"/>
          </a:lnRef>
          <a:fillRef idx="1">
            <a:schemeClr val="lt1"/>
          </a:fillRef>
          <a:effectRef idx="0">
            <a:schemeClr val="dk1"/>
          </a:effectRef>
          <a:fontRef idx="minor">
            <a:schemeClr val="dk1"/>
          </a:fontRef>
        </p:style>
        <p:txBody>
          <a:bodyPr rtlCol="0" anchor="ctr"/>
          <a:lstStyle/>
          <a:p>
            <a:pPr algn="ctr"/>
            <a:endParaRPr lang="en-IN">
              <a:latin typeface="Trebuchet MS)"/>
            </a:endParaRPr>
          </a:p>
        </p:txBody>
      </p:sp>
      <p:pic>
        <p:nvPicPr>
          <p:cNvPr id="24" name="Graphic 23">
            <a:extLst>
              <a:ext uri="{FF2B5EF4-FFF2-40B4-BE49-F238E27FC236}">
                <a16:creationId xmlns:a16="http://schemas.microsoft.com/office/drawing/2014/main" id="{05261BC1-941B-4760-B11E-67CBA4D0262C}"/>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165618" y="3015602"/>
            <a:ext cx="552450" cy="552450"/>
          </a:xfrm>
          <a:prstGeom prst="rect">
            <a:avLst/>
          </a:prstGeom>
        </p:spPr>
      </p:pic>
      <p:sp>
        <p:nvSpPr>
          <p:cNvPr id="21" name="Hexagon 20">
            <a:extLst>
              <a:ext uri="{FF2B5EF4-FFF2-40B4-BE49-F238E27FC236}">
                <a16:creationId xmlns:a16="http://schemas.microsoft.com/office/drawing/2014/main" id="{E611E75D-74B0-4578-A8C6-75A04177C7DA}"/>
              </a:ext>
            </a:extLst>
          </p:cNvPr>
          <p:cNvSpPr/>
          <p:nvPr/>
        </p:nvSpPr>
        <p:spPr>
          <a:xfrm>
            <a:off x="4872698" y="4749214"/>
            <a:ext cx="1157341" cy="1083371"/>
          </a:xfrm>
          <a:prstGeom prst="hexagon">
            <a:avLst/>
          </a:prstGeom>
          <a:solidFill>
            <a:srgbClr val="7030A0"/>
          </a:solidFill>
        </p:spPr>
        <p:style>
          <a:lnRef idx="2">
            <a:schemeClr val="dk1"/>
          </a:lnRef>
          <a:fillRef idx="1">
            <a:schemeClr val="lt1"/>
          </a:fillRef>
          <a:effectRef idx="0">
            <a:schemeClr val="dk1"/>
          </a:effectRef>
          <a:fontRef idx="minor">
            <a:schemeClr val="dk1"/>
          </a:fontRef>
        </p:style>
        <p:txBody>
          <a:bodyPr rtlCol="0" anchor="ctr"/>
          <a:lstStyle/>
          <a:p>
            <a:pPr algn="ctr"/>
            <a:endParaRPr lang="en-IN" dirty="0">
              <a:latin typeface="Trebuchet MS)"/>
            </a:endParaRPr>
          </a:p>
        </p:txBody>
      </p:sp>
      <p:pic>
        <p:nvPicPr>
          <p:cNvPr id="26" name="Graphic 25">
            <a:extLst>
              <a:ext uri="{FF2B5EF4-FFF2-40B4-BE49-F238E27FC236}">
                <a16:creationId xmlns:a16="http://schemas.microsoft.com/office/drawing/2014/main" id="{B9D30ECD-B462-42A8-B9C3-641BDEBB4681}"/>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165618" y="4980201"/>
            <a:ext cx="571500" cy="571500"/>
          </a:xfrm>
          <a:prstGeom prst="rect">
            <a:avLst/>
          </a:prstGeom>
        </p:spPr>
      </p:pic>
    </p:spTree>
    <p:extLst>
      <p:ext uri="{BB962C8B-B14F-4D97-AF65-F5344CB8AC3E}">
        <p14:creationId xmlns:p14="http://schemas.microsoft.com/office/powerpoint/2010/main" val="302887807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897EFB5-4397-40C2-90BE-98946B11827A}"/>
              </a:ext>
            </a:extLst>
          </p:cNvPr>
          <p:cNvSpPr txBox="1"/>
          <p:nvPr/>
        </p:nvSpPr>
        <p:spPr>
          <a:xfrm>
            <a:off x="0" y="0"/>
            <a:ext cx="12192000" cy="830997"/>
          </a:xfrm>
          <a:prstGeom prst="rect">
            <a:avLst/>
          </a:prstGeom>
          <a:noFill/>
        </p:spPr>
        <p:txBody>
          <a:bodyPr wrap="square" rtlCol="0">
            <a:spAutoFit/>
          </a:bodyPr>
          <a:lstStyle/>
          <a:p>
            <a:pPr algn="ctr"/>
            <a:r>
              <a:rPr lang="en-IN" sz="4800" b="1" u="sng" dirty="0">
                <a:latin typeface="Trebuchet MS" panose="020B0603020202020204" pitchFamily="34" charset="0"/>
              </a:rPr>
              <a:t>Key features of</a:t>
            </a:r>
            <a:r>
              <a:rPr lang="en-IN" sz="4800" b="1" dirty="0">
                <a:latin typeface="Trebuchet MS" panose="020B0603020202020204" pitchFamily="34" charset="0"/>
              </a:rPr>
              <a:t> </a:t>
            </a:r>
            <a:r>
              <a:rPr lang="en-IN" sz="4800" b="1" u="sng" dirty="0">
                <a:latin typeface="Trebuchet MS" panose="020B0603020202020204" pitchFamily="34" charset="0"/>
              </a:rPr>
              <a:t>HOP </a:t>
            </a:r>
            <a:r>
              <a:rPr lang="en-IN" sz="4800" b="1" u="sng" dirty="0">
                <a:solidFill>
                  <a:srgbClr val="00B050"/>
                </a:solidFill>
                <a:latin typeface="Trebuchet MS" panose="020B0603020202020204" pitchFamily="34" charset="0"/>
              </a:rPr>
              <a:t>IN</a:t>
            </a:r>
            <a:endParaRPr lang="en-IN" sz="4800" b="1" u="sng" dirty="0">
              <a:latin typeface="Trebuchet MS" panose="020B0603020202020204" pitchFamily="34" charset="0"/>
            </a:endParaRPr>
          </a:p>
        </p:txBody>
      </p:sp>
      <p:sp>
        <p:nvSpPr>
          <p:cNvPr id="14" name="object 7">
            <a:extLst>
              <a:ext uri="{FF2B5EF4-FFF2-40B4-BE49-F238E27FC236}">
                <a16:creationId xmlns:a16="http://schemas.microsoft.com/office/drawing/2014/main" id="{FF826EEB-7BF4-4A77-B8A6-9746B5C8B27C}"/>
              </a:ext>
            </a:extLst>
          </p:cNvPr>
          <p:cNvSpPr/>
          <p:nvPr/>
        </p:nvSpPr>
        <p:spPr>
          <a:xfrm>
            <a:off x="-1" y="830997"/>
            <a:ext cx="12192000" cy="1577167"/>
          </a:xfrm>
          <a:custGeom>
            <a:avLst/>
            <a:gdLst/>
            <a:ahLst/>
            <a:cxnLst/>
            <a:rect l="l" t="t" r="r" b="b"/>
            <a:pathLst>
              <a:path w="6513830" h="1238250">
                <a:moveTo>
                  <a:pt x="6389801" y="0"/>
                </a:moveTo>
                <a:lnTo>
                  <a:pt x="123799" y="0"/>
                </a:lnTo>
                <a:lnTo>
                  <a:pt x="75614" y="9730"/>
                </a:lnTo>
                <a:lnTo>
                  <a:pt x="36263" y="36264"/>
                </a:lnTo>
                <a:lnTo>
                  <a:pt x="9729" y="75620"/>
                </a:lnTo>
                <a:lnTo>
                  <a:pt x="0" y="123812"/>
                </a:lnTo>
                <a:lnTo>
                  <a:pt x="0" y="1114209"/>
                </a:lnTo>
                <a:lnTo>
                  <a:pt x="9731" y="1162401"/>
                </a:lnTo>
                <a:lnTo>
                  <a:pt x="36272" y="1201756"/>
                </a:lnTo>
                <a:lnTo>
                  <a:pt x="75614" y="1228280"/>
                </a:lnTo>
                <a:lnTo>
                  <a:pt x="123799" y="1238008"/>
                </a:lnTo>
                <a:lnTo>
                  <a:pt x="6389864" y="1238008"/>
                </a:lnTo>
                <a:lnTo>
                  <a:pt x="6438007" y="1228280"/>
                </a:lnTo>
                <a:lnTo>
                  <a:pt x="6477347" y="1201750"/>
                </a:lnTo>
                <a:lnTo>
                  <a:pt x="6503873" y="1162399"/>
                </a:lnTo>
                <a:lnTo>
                  <a:pt x="6513601" y="1114209"/>
                </a:lnTo>
                <a:lnTo>
                  <a:pt x="6513614" y="123812"/>
                </a:lnTo>
                <a:lnTo>
                  <a:pt x="6503883" y="75620"/>
                </a:lnTo>
                <a:lnTo>
                  <a:pt x="6477349" y="36264"/>
                </a:lnTo>
                <a:lnTo>
                  <a:pt x="6437993" y="9730"/>
                </a:lnTo>
                <a:lnTo>
                  <a:pt x="6389801" y="0"/>
                </a:lnTo>
                <a:close/>
              </a:path>
            </a:pathLst>
          </a:custGeom>
          <a:solidFill>
            <a:schemeClr val="bg1">
              <a:lumMod val="95000"/>
            </a:schemeClr>
          </a:solidFill>
        </p:spPr>
        <p:txBody>
          <a:bodyPr wrap="square" lIns="0" tIns="0" rIns="0" bIns="0" rtlCol="0" anchor="ctr"/>
          <a:lstStyle/>
          <a:p>
            <a:pPr marL="1081088" algn="ctr"/>
            <a:r>
              <a:rPr lang="en-IN" sz="2400" b="1" u="sng" dirty="0">
                <a:latin typeface="Trebuchet MS" panose="020B0603020202020204" pitchFamily="34" charset="0"/>
              </a:rPr>
              <a:t>No </a:t>
            </a:r>
            <a:r>
              <a:rPr lang="en-IN" sz="2400" b="1" u="sng" dirty="0">
                <a:solidFill>
                  <a:srgbClr val="00B050"/>
                </a:solidFill>
                <a:latin typeface="Trebuchet MS" panose="020B0603020202020204" pitchFamily="34" charset="0"/>
              </a:rPr>
              <a:t>unnecessary questions</a:t>
            </a:r>
            <a:r>
              <a:rPr lang="en-IN" sz="2400" b="1" u="sng" dirty="0">
                <a:latin typeface="Trebuchet MS" panose="020B0603020202020204" pitchFamily="34" charset="0"/>
              </a:rPr>
              <a:t> asked</a:t>
            </a:r>
          </a:p>
          <a:p>
            <a:pPr algn="ctr" defTabSz="425450">
              <a:tabLst>
                <a:tab pos="11572875" algn="l"/>
                <a:tab pos="11837988" algn="l"/>
              </a:tabLst>
            </a:pPr>
            <a:r>
              <a:rPr lang="en-IN" dirty="0">
                <a:latin typeface="Trebuchet MS" panose="020B0603020202020204" pitchFamily="34" charset="0"/>
              </a:rPr>
              <a:t>Be it DOMESTIC or HYPERLOCAL travel,</a:t>
            </a:r>
            <a:r>
              <a:rPr lang="en-IN" b="1" u="sng" dirty="0">
                <a:latin typeface="Trebuchet MS" panose="020B0603020202020204" pitchFamily="34" charset="0"/>
              </a:rPr>
              <a:t> HOP </a:t>
            </a:r>
            <a:r>
              <a:rPr lang="en-IN" b="1" u="sng" dirty="0">
                <a:solidFill>
                  <a:srgbClr val="00B050"/>
                </a:solidFill>
                <a:latin typeface="Trebuchet MS" panose="020B0603020202020204" pitchFamily="34" charset="0"/>
              </a:rPr>
              <a:t>IN </a:t>
            </a:r>
            <a:r>
              <a:rPr lang="en-IN" dirty="0">
                <a:latin typeface="Trebuchet MS" panose="020B0603020202020204" pitchFamily="34" charset="0"/>
              </a:rPr>
              <a:t>is a breeze for the users, with no unnecessary or annoying questions asked. </a:t>
            </a:r>
            <a:r>
              <a:rPr lang="en-IN" b="1" u="sng" dirty="0">
                <a:latin typeface="Trebuchet MS" panose="020B0603020202020204" pitchFamily="34" charset="0"/>
              </a:rPr>
              <a:t>HOP </a:t>
            </a:r>
            <a:r>
              <a:rPr lang="en-IN" b="1" u="sng" dirty="0">
                <a:solidFill>
                  <a:srgbClr val="00B050"/>
                </a:solidFill>
                <a:latin typeface="Trebuchet MS" panose="020B0603020202020204" pitchFamily="34" charset="0"/>
              </a:rPr>
              <a:t>IN </a:t>
            </a:r>
            <a:r>
              <a:rPr lang="en-IN" dirty="0">
                <a:latin typeface="Trebuchet MS" panose="020B0603020202020204" pitchFamily="34" charset="0"/>
              </a:rPr>
              <a:t>just needs some basic details to get you  going such as Starting point of travel, destination, date of travel</a:t>
            </a:r>
          </a:p>
          <a:p>
            <a:pPr marL="88900" algn="ctr" defTabSz="425450">
              <a:tabLst>
                <a:tab pos="11572875" algn="l"/>
                <a:tab pos="11837988" algn="l"/>
              </a:tabLst>
            </a:pPr>
            <a:r>
              <a:rPr lang="en-IN" dirty="0">
                <a:latin typeface="Trebuchet MS" panose="020B0603020202020204" pitchFamily="34" charset="0"/>
              </a:rPr>
              <a:t>and number of passengers and rest of it is done by </a:t>
            </a:r>
            <a:r>
              <a:rPr lang="en-IN" b="1" u="sng" dirty="0">
                <a:latin typeface="Trebuchet MS" panose="020B0603020202020204" pitchFamily="34" charset="0"/>
              </a:rPr>
              <a:t>HOP </a:t>
            </a:r>
            <a:r>
              <a:rPr lang="en-IN" b="1" u="sng" dirty="0">
                <a:solidFill>
                  <a:srgbClr val="00B050"/>
                </a:solidFill>
                <a:latin typeface="Trebuchet MS" panose="020B0603020202020204" pitchFamily="34" charset="0"/>
              </a:rPr>
              <a:t>IN </a:t>
            </a:r>
            <a:r>
              <a:rPr lang="en-IN" dirty="0">
                <a:latin typeface="Trebuchet MS" panose="020B0603020202020204" pitchFamily="34" charset="0"/>
              </a:rPr>
              <a:t>, providing you with the best travel options available so that you travel flawlessly and in SYNC, with minimum wait time      </a:t>
            </a:r>
            <a:endParaRPr dirty="0">
              <a:latin typeface="Trebuchet MS" panose="020B0603020202020204" pitchFamily="34" charset="0"/>
            </a:endParaRPr>
          </a:p>
        </p:txBody>
      </p:sp>
      <p:sp>
        <p:nvSpPr>
          <p:cNvPr id="16" name="object 7">
            <a:extLst>
              <a:ext uri="{FF2B5EF4-FFF2-40B4-BE49-F238E27FC236}">
                <a16:creationId xmlns:a16="http://schemas.microsoft.com/office/drawing/2014/main" id="{3AC65269-2CFF-444A-A277-1622A2F6063D}"/>
              </a:ext>
            </a:extLst>
          </p:cNvPr>
          <p:cNvSpPr/>
          <p:nvPr/>
        </p:nvSpPr>
        <p:spPr>
          <a:xfrm>
            <a:off x="-2" y="2583276"/>
            <a:ext cx="12192001" cy="1785523"/>
          </a:xfrm>
          <a:custGeom>
            <a:avLst/>
            <a:gdLst/>
            <a:ahLst/>
            <a:cxnLst/>
            <a:rect l="l" t="t" r="r" b="b"/>
            <a:pathLst>
              <a:path w="6513830" h="1238250">
                <a:moveTo>
                  <a:pt x="6389801" y="0"/>
                </a:moveTo>
                <a:lnTo>
                  <a:pt x="123799" y="0"/>
                </a:lnTo>
                <a:lnTo>
                  <a:pt x="75614" y="9730"/>
                </a:lnTo>
                <a:lnTo>
                  <a:pt x="36263" y="36264"/>
                </a:lnTo>
                <a:lnTo>
                  <a:pt x="9729" y="75620"/>
                </a:lnTo>
                <a:lnTo>
                  <a:pt x="0" y="123812"/>
                </a:lnTo>
                <a:lnTo>
                  <a:pt x="0" y="1114209"/>
                </a:lnTo>
                <a:lnTo>
                  <a:pt x="9731" y="1162401"/>
                </a:lnTo>
                <a:lnTo>
                  <a:pt x="36272" y="1201756"/>
                </a:lnTo>
                <a:lnTo>
                  <a:pt x="75614" y="1228280"/>
                </a:lnTo>
                <a:lnTo>
                  <a:pt x="123799" y="1238008"/>
                </a:lnTo>
                <a:lnTo>
                  <a:pt x="6389864" y="1238008"/>
                </a:lnTo>
                <a:lnTo>
                  <a:pt x="6438007" y="1228280"/>
                </a:lnTo>
                <a:lnTo>
                  <a:pt x="6477347" y="1201750"/>
                </a:lnTo>
                <a:lnTo>
                  <a:pt x="6503873" y="1162399"/>
                </a:lnTo>
                <a:lnTo>
                  <a:pt x="6513601" y="1114209"/>
                </a:lnTo>
                <a:lnTo>
                  <a:pt x="6513614" y="123812"/>
                </a:lnTo>
                <a:lnTo>
                  <a:pt x="6503883" y="75620"/>
                </a:lnTo>
                <a:lnTo>
                  <a:pt x="6477349" y="36264"/>
                </a:lnTo>
                <a:lnTo>
                  <a:pt x="6437993" y="9730"/>
                </a:lnTo>
                <a:lnTo>
                  <a:pt x="6389801" y="0"/>
                </a:lnTo>
                <a:close/>
              </a:path>
            </a:pathLst>
          </a:custGeom>
          <a:solidFill>
            <a:schemeClr val="bg1">
              <a:lumMod val="95000"/>
            </a:schemeClr>
          </a:solidFill>
          <a:effectLst>
            <a:outerShdw blurRad="50800" dist="38100" dir="2700000" algn="tl" rotWithShape="0">
              <a:prstClr val="black">
                <a:alpha val="40000"/>
              </a:prstClr>
            </a:outerShdw>
          </a:effectLst>
        </p:spPr>
        <p:txBody>
          <a:bodyPr wrap="square" lIns="0" tIns="0" rIns="0" bIns="0" rtlCol="0" anchor="t"/>
          <a:lstStyle/>
          <a:p>
            <a:pPr marL="176213" algn="ctr"/>
            <a:r>
              <a:rPr lang="en-IN" sz="2400" b="1" u="sng" dirty="0">
                <a:latin typeface="Trebuchet MS" panose="020B0603020202020204" pitchFamily="34" charset="0"/>
              </a:rPr>
              <a:t>Minimum </a:t>
            </a:r>
            <a:r>
              <a:rPr lang="en-IN" sz="2400" b="1" u="sng" dirty="0">
                <a:solidFill>
                  <a:srgbClr val="00B050"/>
                </a:solidFill>
                <a:latin typeface="Trebuchet MS" panose="020B0603020202020204" pitchFamily="34" charset="0"/>
              </a:rPr>
              <a:t>wait time </a:t>
            </a:r>
            <a:r>
              <a:rPr lang="en-IN" sz="2400" b="1" u="sng" dirty="0">
                <a:latin typeface="Trebuchet MS" panose="020B0603020202020204" pitchFamily="34" charset="0"/>
              </a:rPr>
              <a:t>with all the </a:t>
            </a:r>
            <a:r>
              <a:rPr lang="en-IN" sz="2400" b="1" u="sng" dirty="0">
                <a:solidFill>
                  <a:srgbClr val="00B050"/>
                </a:solidFill>
                <a:latin typeface="Trebuchet MS" panose="020B0603020202020204" pitchFamily="34" charset="0"/>
              </a:rPr>
              <a:t>private and public modes of transport are in SYNC </a:t>
            </a:r>
          </a:p>
          <a:p>
            <a:pPr marL="176213" algn="ctr"/>
            <a:r>
              <a:rPr lang="en-IN" sz="2400" b="1" u="sng" dirty="0">
                <a:latin typeface="Trebuchet MS" panose="020B0603020202020204" pitchFamily="34" charset="0"/>
              </a:rPr>
              <a:t>with each other</a:t>
            </a:r>
            <a:endParaRPr lang="en-IN" dirty="0">
              <a:latin typeface="Trebuchet MS" panose="020B0603020202020204" pitchFamily="34" charset="0"/>
            </a:endParaRPr>
          </a:p>
          <a:p>
            <a:pPr algn="ctr"/>
            <a:r>
              <a:rPr lang="en-IN" b="1" u="sng" dirty="0">
                <a:latin typeface="Trebuchet MS" panose="020B0603020202020204" pitchFamily="34" charset="0"/>
              </a:rPr>
              <a:t>HOP </a:t>
            </a:r>
            <a:r>
              <a:rPr lang="en-IN" b="1" u="sng" dirty="0">
                <a:solidFill>
                  <a:srgbClr val="00B050"/>
                </a:solidFill>
                <a:latin typeface="Trebuchet MS" panose="020B0603020202020204" pitchFamily="34" charset="0"/>
              </a:rPr>
              <a:t>IN </a:t>
            </a:r>
            <a:r>
              <a:rPr lang="en-IN" dirty="0">
                <a:latin typeface="Trebuchet MS" panose="020B0603020202020204" pitchFamily="34" charset="0"/>
              </a:rPr>
              <a:t>uses a simple mechanism to plan your travel in such a manner that buses and cabs are always in sync with your travel at each  step, information-tracking you down and with almost zero wait time.</a:t>
            </a:r>
          </a:p>
          <a:p>
            <a:pPr algn="ctr"/>
            <a:r>
              <a:rPr lang="en-IN" dirty="0">
                <a:latin typeface="Trebuchet MS" panose="020B0603020202020204" pitchFamily="34" charset="0"/>
              </a:rPr>
              <a:t>Always being on places where you need them, be it airports, train stations or subway, providing the user with seamless travel.</a:t>
            </a:r>
          </a:p>
          <a:p>
            <a:pPr marL="176213" algn="ctr"/>
            <a:endParaRPr lang="en-IN" sz="2400" b="1" u="sng" dirty="0">
              <a:latin typeface="Trebuchet MS" panose="020B0603020202020204" pitchFamily="34" charset="0"/>
            </a:endParaRPr>
          </a:p>
          <a:p>
            <a:pPr marL="176213" algn="ctr"/>
            <a:endParaRPr lang="en-IN" b="1" u="sng" dirty="0">
              <a:latin typeface="Trebuchet MS" panose="020B0603020202020204" pitchFamily="34" charset="0"/>
            </a:endParaRPr>
          </a:p>
          <a:p>
            <a:pPr marL="1081088" algn="ctr"/>
            <a:endParaRPr b="1" u="sng" dirty="0">
              <a:latin typeface="Trebuchet MS" panose="020B0603020202020204" pitchFamily="34" charset="0"/>
            </a:endParaRPr>
          </a:p>
        </p:txBody>
      </p:sp>
      <p:sp>
        <p:nvSpPr>
          <p:cNvPr id="2" name="Rectangle: Rounded Corners 1">
            <a:extLst>
              <a:ext uri="{FF2B5EF4-FFF2-40B4-BE49-F238E27FC236}">
                <a16:creationId xmlns:a16="http://schemas.microsoft.com/office/drawing/2014/main" id="{E30B004E-6ABE-418C-805C-A59008505509}"/>
              </a:ext>
            </a:extLst>
          </p:cNvPr>
          <p:cNvSpPr/>
          <p:nvPr/>
        </p:nvSpPr>
        <p:spPr>
          <a:xfrm>
            <a:off x="0" y="4543911"/>
            <a:ext cx="12191998" cy="1692000"/>
          </a:xfrm>
          <a:prstGeom prst="roundRect">
            <a:avLst/>
          </a:prstGeom>
          <a:solidFill>
            <a:schemeClr val="bg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b="1" u="sng" dirty="0">
                <a:solidFill>
                  <a:schemeClr val="tx1"/>
                </a:solidFill>
                <a:latin typeface="Trebuchet MS" panose="020B0603020202020204" pitchFamily="34" charset="0"/>
              </a:rPr>
              <a:t>Focus on </a:t>
            </a:r>
            <a:r>
              <a:rPr lang="en-IN" sz="2400" b="1" u="sng" dirty="0">
                <a:solidFill>
                  <a:srgbClr val="00B050"/>
                </a:solidFill>
                <a:latin typeface="Trebuchet MS" panose="020B0603020202020204" pitchFamily="34" charset="0"/>
              </a:rPr>
              <a:t>digital payments</a:t>
            </a:r>
            <a:endParaRPr lang="en-IN" sz="2400" b="1" u="sng" dirty="0">
              <a:solidFill>
                <a:schemeClr val="tx1"/>
              </a:solidFill>
              <a:latin typeface="Trebuchet MS" panose="020B0603020202020204" pitchFamily="34" charset="0"/>
            </a:endParaRPr>
          </a:p>
          <a:p>
            <a:pPr algn="ctr"/>
            <a:r>
              <a:rPr lang="en-IN" dirty="0">
                <a:solidFill>
                  <a:schemeClr val="tx1"/>
                </a:solidFill>
                <a:latin typeface="Trebuchet MS" panose="020B0603020202020204" pitchFamily="34" charset="0"/>
              </a:rPr>
              <a:t>With </a:t>
            </a:r>
            <a:r>
              <a:rPr lang="en-IN" b="1" u="sng" dirty="0">
                <a:solidFill>
                  <a:schemeClr val="tx1"/>
                </a:solidFill>
                <a:latin typeface="Trebuchet MS" panose="020B0603020202020204" pitchFamily="34" charset="0"/>
              </a:rPr>
              <a:t>HOP </a:t>
            </a:r>
            <a:r>
              <a:rPr lang="en-IN" b="1" u="sng" dirty="0">
                <a:solidFill>
                  <a:srgbClr val="00B050"/>
                </a:solidFill>
                <a:latin typeface="Trebuchet MS" panose="020B0603020202020204" pitchFamily="34" charset="0"/>
              </a:rPr>
              <a:t>IN </a:t>
            </a:r>
            <a:r>
              <a:rPr lang="en-IN" dirty="0">
                <a:solidFill>
                  <a:schemeClr val="tx1"/>
                </a:solidFill>
                <a:latin typeface="Trebuchet MS" panose="020B0603020202020204" pitchFamily="34" charset="0"/>
              </a:rPr>
              <a:t>you can easily hop in and out of any</a:t>
            </a:r>
            <a:r>
              <a:rPr lang="en-IN" b="1" u="sng" dirty="0">
                <a:solidFill>
                  <a:schemeClr val="tx1"/>
                </a:solidFill>
                <a:latin typeface="Trebuchet MS" panose="020B0603020202020204" pitchFamily="34" charset="0"/>
              </a:rPr>
              <a:t> HOP </a:t>
            </a:r>
            <a:r>
              <a:rPr lang="en-IN" b="1" u="sng" dirty="0">
                <a:solidFill>
                  <a:srgbClr val="00B050"/>
                </a:solidFill>
                <a:latin typeface="Trebuchet MS" panose="020B0603020202020204" pitchFamily="34" charset="0"/>
              </a:rPr>
              <a:t>IN </a:t>
            </a:r>
            <a:r>
              <a:rPr lang="en-IN" dirty="0">
                <a:solidFill>
                  <a:schemeClr val="tx1"/>
                </a:solidFill>
                <a:latin typeface="Trebuchet MS" panose="020B0603020202020204" pitchFamily="34" charset="0"/>
              </a:rPr>
              <a:t>supported public transport without paying for your ride, and you will be charged for it after the day ends</a:t>
            </a:r>
          </a:p>
        </p:txBody>
      </p:sp>
    </p:spTree>
    <p:extLst>
      <p:ext uri="{BB962C8B-B14F-4D97-AF65-F5344CB8AC3E}">
        <p14:creationId xmlns:p14="http://schemas.microsoft.com/office/powerpoint/2010/main" val="290995691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7">
            <a:extLst>
              <a:ext uri="{FF2B5EF4-FFF2-40B4-BE49-F238E27FC236}">
                <a16:creationId xmlns:a16="http://schemas.microsoft.com/office/drawing/2014/main" id="{B7842C3C-62D0-42D5-8FBB-5BC6DB8F6C01}"/>
              </a:ext>
            </a:extLst>
          </p:cNvPr>
          <p:cNvSpPr/>
          <p:nvPr/>
        </p:nvSpPr>
        <p:spPr>
          <a:xfrm>
            <a:off x="0" y="1510873"/>
            <a:ext cx="12192000" cy="1238250"/>
          </a:xfrm>
          <a:custGeom>
            <a:avLst/>
            <a:gdLst/>
            <a:ahLst/>
            <a:cxnLst/>
            <a:rect l="l" t="t" r="r" b="b"/>
            <a:pathLst>
              <a:path w="6513830" h="1238250">
                <a:moveTo>
                  <a:pt x="6389801" y="0"/>
                </a:moveTo>
                <a:lnTo>
                  <a:pt x="123799" y="0"/>
                </a:lnTo>
                <a:lnTo>
                  <a:pt x="75614" y="9730"/>
                </a:lnTo>
                <a:lnTo>
                  <a:pt x="36263" y="36264"/>
                </a:lnTo>
                <a:lnTo>
                  <a:pt x="9729" y="75620"/>
                </a:lnTo>
                <a:lnTo>
                  <a:pt x="0" y="123812"/>
                </a:lnTo>
                <a:lnTo>
                  <a:pt x="0" y="1114209"/>
                </a:lnTo>
                <a:lnTo>
                  <a:pt x="9731" y="1162401"/>
                </a:lnTo>
                <a:lnTo>
                  <a:pt x="36272" y="1201756"/>
                </a:lnTo>
                <a:lnTo>
                  <a:pt x="75614" y="1228280"/>
                </a:lnTo>
                <a:lnTo>
                  <a:pt x="123799" y="1238008"/>
                </a:lnTo>
                <a:lnTo>
                  <a:pt x="6389864" y="1238008"/>
                </a:lnTo>
                <a:lnTo>
                  <a:pt x="6438007" y="1228280"/>
                </a:lnTo>
                <a:lnTo>
                  <a:pt x="6477347" y="1201750"/>
                </a:lnTo>
                <a:lnTo>
                  <a:pt x="6503873" y="1162399"/>
                </a:lnTo>
                <a:lnTo>
                  <a:pt x="6513601" y="1114209"/>
                </a:lnTo>
                <a:lnTo>
                  <a:pt x="6513614" y="123812"/>
                </a:lnTo>
                <a:lnTo>
                  <a:pt x="6503883" y="75620"/>
                </a:lnTo>
                <a:lnTo>
                  <a:pt x="6477349" y="36264"/>
                </a:lnTo>
                <a:lnTo>
                  <a:pt x="6437993" y="9730"/>
                </a:lnTo>
                <a:lnTo>
                  <a:pt x="6389801" y="0"/>
                </a:lnTo>
                <a:close/>
              </a:path>
            </a:pathLst>
          </a:custGeom>
          <a:solidFill>
            <a:schemeClr val="bg1">
              <a:lumMod val="95000"/>
            </a:schemeClr>
          </a:solidFill>
        </p:spPr>
        <p:txBody>
          <a:bodyPr wrap="square" lIns="0" tIns="0" rIns="0" bIns="0" rtlCol="0" anchor="ctr"/>
          <a:lstStyle/>
          <a:p>
            <a:pPr marL="1092200" indent="-285750">
              <a:buFont typeface="Arial" panose="020B0604020202020204" pitchFamily="34" charset="0"/>
              <a:buChar char="•"/>
            </a:pPr>
            <a:r>
              <a:rPr lang="en-IN" b="1" dirty="0">
                <a:latin typeface="Trebuchet MS" panose="020B0603020202020204" pitchFamily="34" charset="0"/>
              </a:rPr>
              <a:t>Encapsulation: </a:t>
            </a:r>
            <a:r>
              <a:rPr lang="en-IN" dirty="0">
                <a:latin typeface="Trebuchet MS" panose="020B0603020202020204" pitchFamily="34" charset="0"/>
              </a:rPr>
              <a:t>While conventional methods segregate your trip into multiple others whilst charging convenience fee for all of them, we charge it once and is usually less than the fore-mentioned.  </a:t>
            </a:r>
            <a:endParaRPr dirty="0">
              <a:latin typeface="Trebuchet MS" panose="020B0603020202020204" pitchFamily="34" charset="0"/>
            </a:endParaRPr>
          </a:p>
        </p:txBody>
      </p:sp>
      <p:sp>
        <p:nvSpPr>
          <p:cNvPr id="4" name="object 7">
            <a:extLst>
              <a:ext uri="{FF2B5EF4-FFF2-40B4-BE49-F238E27FC236}">
                <a16:creationId xmlns:a16="http://schemas.microsoft.com/office/drawing/2014/main" id="{2418E2E1-51E1-4A97-B4EB-40F3A7CBF341}"/>
              </a:ext>
            </a:extLst>
          </p:cNvPr>
          <p:cNvSpPr/>
          <p:nvPr/>
        </p:nvSpPr>
        <p:spPr>
          <a:xfrm>
            <a:off x="0" y="3429000"/>
            <a:ext cx="12192000" cy="1238250"/>
          </a:xfrm>
          <a:custGeom>
            <a:avLst/>
            <a:gdLst/>
            <a:ahLst/>
            <a:cxnLst/>
            <a:rect l="l" t="t" r="r" b="b"/>
            <a:pathLst>
              <a:path w="6513830" h="1238250">
                <a:moveTo>
                  <a:pt x="6389801" y="0"/>
                </a:moveTo>
                <a:lnTo>
                  <a:pt x="123799" y="0"/>
                </a:lnTo>
                <a:lnTo>
                  <a:pt x="75614" y="9730"/>
                </a:lnTo>
                <a:lnTo>
                  <a:pt x="36263" y="36264"/>
                </a:lnTo>
                <a:lnTo>
                  <a:pt x="9729" y="75620"/>
                </a:lnTo>
                <a:lnTo>
                  <a:pt x="0" y="123812"/>
                </a:lnTo>
                <a:lnTo>
                  <a:pt x="0" y="1114209"/>
                </a:lnTo>
                <a:lnTo>
                  <a:pt x="9731" y="1162401"/>
                </a:lnTo>
                <a:lnTo>
                  <a:pt x="36272" y="1201756"/>
                </a:lnTo>
                <a:lnTo>
                  <a:pt x="75614" y="1228280"/>
                </a:lnTo>
                <a:lnTo>
                  <a:pt x="123799" y="1238008"/>
                </a:lnTo>
                <a:lnTo>
                  <a:pt x="6389864" y="1238008"/>
                </a:lnTo>
                <a:lnTo>
                  <a:pt x="6438007" y="1228280"/>
                </a:lnTo>
                <a:lnTo>
                  <a:pt x="6477347" y="1201750"/>
                </a:lnTo>
                <a:lnTo>
                  <a:pt x="6503873" y="1162399"/>
                </a:lnTo>
                <a:lnTo>
                  <a:pt x="6513601" y="1114209"/>
                </a:lnTo>
                <a:lnTo>
                  <a:pt x="6513614" y="123812"/>
                </a:lnTo>
                <a:lnTo>
                  <a:pt x="6503883" y="75620"/>
                </a:lnTo>
                <a:lnTo>
                  <a:pt x="6477349" y="36264"/>
                </a:lnTo>
                <a:lnTo>
                  <a:pt x="6437993" y="9730"/>
                </a:lnTo>
                <a:lnTo>
                  <a:pt x="6389801" y="0"/>
                </a:lnTo>
                <a:close/>
              </a:path>
            </a:pathLst>
          </a:custGeom>
          <a:solidFill>
            <a:schemeClr val="bg1">
              <a:lumMod val="95000"/>
            </a:schemeClr>
          </a:solidFill>
        </p:spPr>
        <p:txBody>
          <a:bodyPr wrap="square" lIns="0" tIns="0" rIns="0" bIns="0" rtlCol="0" anchor="ctr"/>
          <a:lstStyle/>
          <a:p>
            <a:pPr marL="1092200" indent="-285750">
              <a:buFont typeface="Arial" panose="020B0604020202020204" pitchFamily="34" charset="0"/>
              <a:buChar char="•"/>
            </a:pPr>
            <a:r>
              <a:rPr lang="en-IN" b="1" dirty="0">
                <a:latin typeface="Trebuchet MS" panose="020B0603020202020204" pitchFamily="34" charset="0"/>
              </a:rPr>
              <a:t>Abstraction: </a:t>
            </a:r>
            <a:r>
              <a:rPr lang="en-IN" dirty="0">
                <a:latin typeface="Trebuchet MS" panose="020B0603020202020204" pitchFamily="34" charset="0"/>
              </a:rPr>
              <a:t>The nitty-gritty of our mechanism, the constraints for the train and other public transport is solved with our algorithm and user input is never required in between.  </a:t>
            </a:r>
            <a:endParaRPr b="1" dirty="0">
              <a:latin typeface="Trebuchet MS" panose="020B0603020202020204" pitchFamily="34" charset="0"/>
            </a:endParaRPr>
          </a:p>
        </p:txBody>
      </p:sp>
      <p:sp>
        <p:nvSpPr>
          <p:cNvPr id="5" name="TextBox 4">
            <a:extLst>
              <a:ext uri="{FF2B5EF4-FFF2-40B4-BE49-F238E27FC236}">
                <a16:creationId xmlns:a16="http://schemas.microsoft.com/office/drawing/2014/main" id="{7F9411BC-FE23-48F2-B37B-38304B2BA862}"/>
              </a:ext>
            </a:extLst>
          </p:cNvPr>
          <p:cNvSpPr txBox="1"/>
          <p:nvPr/>
        </p:nvSpPr>
        <p:spPr>
          <a:xfrm>
            <a:off x="0" y="0"/>
            <a:ext cx="12191999" cy="830997"/>
          </a:xfrm>
          <a:prstGeom prst="rect">
            <a:avLst/>
          </a:prstGeom>
          <a:noFill/>
        </p:spPr>
        <p:txBody>
          <a:bodyPr wrap="square" rtlCol="0">
            <a:spAutoFit/>
          </a:bodyPr>
          <a:lstStyle/>
          <a:p>
            <a:pPr algn="ctr"/>
            <a:r>
              <a:rPr lang="en-IN" sz="4800" b="1" u="sng" dirty="0">
                <a:latin typeface="Trebuchet MS" panose="020B0603020202020204" pitchFamily="34" charset="0"/>
              </a:rPr>
              <a:t>Ethos of our model</a:t>
            </a:r>
          </a:p>
        </p:txBody>
      </p:sp>
    </p:spTree>
    <p:extLst>
      <p:ext uri="{BB962C8B-B14F-4D97-AF65-F5344CB8AC3E}">
        <p14:creationId xmlns:p14="http://schemas.microsoft.com/office/powerpoint/2010/main" val="42834861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0"/>
            <a:ext cx="12192000" cy="3805382"/>
          </a:xfrm>
        </p:spPr>
        <p:txBody>
          <a:bodyPr>
            <a:noAutofit/>
          </a:bodyPr>
          <a:lstStyle/>
          <a:p>
            <a:pPr algn="ctr"/>
            <a:br>
              <a:rPr lang="en-IN" sz="2800" dirty="0">
                <a:latin typeface="Trebuchet MS)"/>
                <a:ea typeface="Verdana" panose="020B0604030504040204" pitchFamily="34" charset="0"/>
              </a:rPr>
            </a:br>
            <a:r>
              <a:rPr lang="en-IN" sz="2800" dirty="0">
                <a:latin typeface="Trebuchet MS)"/>
                <a:ea typeface="Verdana" panose="020B0604030504040204" pitchFamily="34" charset="0"/>
              </a:rPr>
              <a:t>TEAM NAME: NEXT TECH</a:t>
            </a:r>
            <a:br>
              <a:rPr lang="en-IN" sz="2800" dirty="0">
                <a:latin typeface="Trebuchet MS)"/>
                <a:ea typeface="Verdana" panose="020B0604030504040204" pitchFamily="34" charset="0"/>
              </a:rPr>
            </a:br>
            <a:br>
              <a:rPr lang="en-IN" sz="2800" dirty="0">
                <a:latin typeface="Trebuchet MS)"/>
                <a:ea typeface="Verdana" panose="020B0604030504040204" pitchFamily="34" charset="0"/>
              </a:rPr>
            </a:br>
            <a:br>
              <a:rPr lang="en-IN" sz="2800" dirty="0">
                <a:latin typeface="Trebuchet MS)"/>
                <a:ea typeface="Verdana" panose="020B0604030504040204" pitchFamily="34" charset="0"/>
              </a:rPr>
            </a:br>
            <a:br>
              <a:rPr lang="en-IN" sz="2800" dirty="0">
                <a:latin typeface="Trebuchet MS)"/>
                <a:ea typeface="Verdana" panose="020B0604030504040204" pitchFamily="34" charset="0"/>
              </a:rPr>
            </a:br>
            <a:br>
              <a:rPr lang="en-IN" sz="2800" dirty="0">
                <a:latin typeface="Trebuchet MS)"/>
                <a:ea typeface="Verdana" panose="020B0604030504040204" pitchFamily="34" charset="0"/>
              </a:rPr>
            </a:br>
            <a:br>
              <a:rPr lang="en-IN" sz="2800" dirty="0">
                <a:latin typeface="Trebuchet MS)"/>
                <a:ea typeface="Verdana" panose="020B0604030504040204" pitchFamily="34" charset="0"/>
              </a:rPr>
            </a:br>
            <a:br>
              <a:rPr lang="en-IN" sz="2800" dirty="0">
                <a:latin typeface="Trebuchet MS)"/>
                <a:ea typeface="Verdana" panose="020B0604030504040204" pitchFamily="34" charset="0"/>
              </a:rPr>
            </a:br>
            <a:br>
              <a:rPr lang="en-IN" sz="2800" dirty="0">
                <a:latin typeface="Trebuchet MS)"/>
                <a:ea typeface="Verdana" panose="020B0604030504040204" pitchFamily="34" charset="0"/>
              </a:rPr>
            </a:br>
            <a:br>
              <a:rPr lang="en-IN" sz="2800" dirty="0">
                <a:latin typeface="Trebuchet MS)"/>
                <a:ea typeface="Verdana" panose="020B0604030504040204" pitchFamily="34" charset="0"/>
              </a:rPr>
            </a:br>
            <a:r>
              <a:rPr lang="en-IN" sz="2800" dirty="0">
                <a:latin typeface="Trebuchet MS)"/>
                <a:ea typeface="Verdana" panose="020B0604030504040204" pitchFamily="34" charset="0"/>
              </a:rPr>
              <a:t>PROJECT NAME: </a:t>
            </a:r>
            <a:r>
              <a:rPr lang="en-IN" sz="2800" b="1" u="sng" dirty="0">
                <a:latin typeface="Trebuchet MS)"/>
                <a:ea typeface="Verdana" panose="020B0604030504040204" pitchFamily="34" charset="0"/>
              </a:rPr>
              <a:t>HOP </a:t>
            </a:r>
            <a:r>
              <a:rPr lang="en-IN" sz="2800" b="1" u="sng" dirty="0">
                <a:solidFill>
                  <a:srgbClr val="00B050"/>
                </a:solidFill>
                <a:latin typeface="Trebuchet MS)"/>
                <a:ea typeface="Verdana" panose="020B0604030504040204" pitchFamily="34" charset="0"/>
              </a:rPr>
              <a:t>IN</a:t>
            </a:r>
            <a:br>
              <a:rPr lang="en-IN" sz="2800" dirty="0">
                <a:latin typeface="Trebuchet MS)"/>
                <a:ea typeface="Verdana" panose="020B0604030504040204" pitchFamily="34" charset="0"/>
              </a:rPr>
            </a:br>
            <a:br>
              <a:rPr lang="en-IN" sz="2800" dirty="0">
                <a:latin typeface="Trebuchet MS)"/>
                <a:ea typeface="Verdana" panose="020B0604030504040204" pitchFamily="34" charset="0"/>
              </a:rPr>
            </a:br>
            <a:br>
              <a:rPr lang="en-IN" sz="2800" dirty="0">
                <a:latin typeface="Trebuchet MS)"/>
                <a:ea typeface="Verdana" panose="020B0604030504040204" pitchFamily="34" charset="0"/>
              </a:rPr>
            </a:br>
            <a:r>
              <a:rPr lang="en-IN" sz="2800" dirty="0">
                <a:latin typeface="Trebuchet MS)"/>
                <a:ea typeface="Verdana" panose="020B0604030504040204" pitchFamily="34" charset="0"/>
              </a:rPr>
              <a:t>Team MEMBERS:</a:t>
            </a:r>
            <a:br>
              <a:rPr lang="en-IN" sz="2800" dirty="0">
                <a:latin typeface="Trebuchet MS)"/>
                <a:ea typeface="Verdana" panose="020B0604030504040204" pitchFamily="34" charset="0"/>
              </a:rPr>
            </a:br>
            <a:r>
              <a:rPr lang="en-IN" sz="2800" dirty="0">
                <a:latin typeface="Trebuchet MS)"/>
                <a:ea typeface="Verdana" panose="020B0604030504040204" pitchFamily="34" charset="0"/>
              </a:rPr>
              <a:t> SHIVANSH SHARMA,  ARYAN PANDEY,  </a:t>
            </a:r>
            <a:br>
              <a:rPr lang="en-IN" sz="2800" dirty="0">
                <a:latin typeface="Trebuchet MS)"/>
                <a:ea typeface="Verdana" panose="020B0604030504040204" pitchFamily="34" charset="0"/>
              </a:rPr>
            </a:br>
            <a:r>
              <a:rPr lang="en-IN" sz="2800" dirty="0">
                <a:latin typeface="Trebuchet MS)"/>
                <a:ea typeface="Verdana" panose="020B0604030504040204" pitchFamily="34" charset="0"/>
              </a:rPr>
              <a:t>DEVANSH SWARUP,  PRASHANT GUPTA</a:t>
            </a:r>
          </a:p>
        </p:txBody>
      </p:sp>
      <p:pic>
        <p:nvPicPr>
          <p:cNvPr id="5" name="Picture 4">
            <a:extLst>
              <a:ext uri="{FF2B5EF4-FFF2-40B4-BE49-F238E27FC236}">
                <a16:creationId xmlns:a16="http://schemas.microsoft.com/office/drawing/2014/main" id="{F3FBDFEF-E9D2-402F-B931-CAD520C553A0}"/>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4830273" y="1358884"/>
            <a:ext cx="2688772" cy="2070116"/>
          </a:xfrm>
          <a:prstGeom prst="rect">
            <a:avLst/>
          </a:prstGeom>
          <a:effectLst>
            <a:outerShdw blurRad="76200" dist="12700" dir="8100000" sy="-23000" kx="800400" algn="br" rotWithShape="0">
              <a:prstClr val="black">
                <a:alpha val="20000"/>
              </a:prstClr>
            </a:outerShdw>
          </a:effectLst>
        </p:spPr>
      </p:pic>
    </p:spTree>
    <p:extLst>
      <p:ext uri="{BB962C8B-B14F-4D97-AF65-F5344CB8AC3E}">
        <p14:creationId xmlns:p14="http://schemas.microsoft.com/office/powerpoint/2010/main" val="87940652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897EFB5-4397-40C2-90BE-98946B11827A}"/>
              </a:ext>
            </a:extLst>
          </p:cNvPr>
          <p:cNvSpPr txBox="1"/>
          <p:nvPr/>
        </p:nvSpPr>
        <p:spPr>
          <a:xfrm>
            <a:off x="0" y="0"/>
            <a:ext cx="12192000" cy="1569660"/>
          </a:xfrm>
          <a:prstGeom prst="rect">
            <a:avLst/>
          </a:prstGeom>
          <a:noFill/>
        </p:spPr>
        <p:txBody>
          <a:bodyPr wrap="square" rtlCol="0">
            <a:spAutoFit/>
          </a:bodyPr>
          <a:lstStyle/>
          <a:p>
            <a:pPr algn="ctr"/>
            <a:r>
              <a:rPr lang="en-IN" sz="4800" b="1" u="sng" dirty="0">
                <a:latin typeface="Trebuchet MS)"/>
              </a:rPr>
              <a:t>Dependencies</a:t>
            </a:r>
          </a:p>
          <a:p>
            <a:pPr algn="ctr"/>
            <a:endParaRPr lang="en-IN" sz="4800" b="1" u="sng" dirty="0">
              <a:latin typeface="Trebuchet MS)"/>
            </a:endParaRPr>
          </a:p>
        </p:txBody>
      </p:sp>
      <p:sp>
        <p:nvSpPr>
          <p:cNvPr id="4" name="object 3">
            <a:extLst>
              <a:ext uri="{FF2B5EF4-FFF2-40B4-BE49-F238E27FC236}">
                <a16:creationId xmlns:a16="http://schemas.microsoft.com/office/drawing/2014/main" id="{A9BE15F5-A5F2-4083-8069-FFE97EF17B2E}"/>
              </a:ext>
            </a:extLst>
          </p:cNvPr>
          <p:cNvSpPr/>
          <p:nvPr/>
        </p:nvSpPr>
        <p:spPr>
          <a:xfrm>
            <a:off x="1341087" y="2072520"/>
            <a:ext cx="1490471" cy="1490472"/>
          </a:xfrm>
          <a:prstGeom prst="rect">
            <a:avLst/>
          </a:prstGeom>
          <a:blipFill>
            <a:blip r:embed="rId2" cstate="print"/>
            <a:stretch>
              <a:fillRect/>
            </a:stretch>
          </a:blipFill>
        </p:spPr>
        <p:txBody>
          <a:bodyPr wrap="square" lIns="0" tIns="0" rIns="0" bIns="0" rtlCol="0"/>
          <a:lstStyle/>
          <a:p>
            <a:endParaRPr dirty="0">
              <a:latin typeface="Trebuchet MS)"/>
            </a:endParaRPr>
          </a:p>
        </p:txBody>
      </p:sp>
      <p:sp>
        <p:nvSpPr>
          <p:cNvPr id="5" name="object 5">
            <a:extLst>
              <a:ext uri="{FF2B5EF4-FFF2-40B4-BE49-F238E27FC236}">
                <a16:creationId xmlns:a16="http://schemas.microsoft.com/office/drawing/2014/main" id="{A7BD6A0F-7BEF-41A3-AA5F-68572CF98943}"/>
              </a:ext>
            </a:extLst>
          </p:cNvPr>
          <p:cNvSpPr/>
          <p:nvPr/>
        </p:nvSpPr>
        <p:spPr>
          <a:xfrm>
            <a:off x="4014205" y="1938528"/>
            <a:ext cx="1490472" cy="1490472"/>
          </a:xfrm>
          <a:prstGeom prst="rect">
            <a:avLst/>
          </a:prstGeom>
          <a:blipFill>
            <a:blip r:embed="rId3" cstate="print"/>
            <a:stretch>
              <a:fillRect/>
            </a:stretch>
          </a:blipFill>
        </p:spPr>
        <p:txBody>
          <a:bodyPr wrap="square" lIns="0" tIns="0" rIns="0" bIns="0" rtlCol="0"/>
          <a:lstStyle/>
          <a:p>
            <a:endParaRPr dirty="0">
              <a:latin typeface="Trebuchet MS)"/>
            </a:endParaRPr>
          </a:p>
        </p:txBody>
      </p:sp>
      <p:pic>
        <p:nvPicPr>
          <p:cNvPr id="7" name="Graphic 6">
            <a:extLst>
              <a:ext uri="{FF2B5EF4-FFF2-40B4-BE49-F238E27FC236}">
                <a16:creationId xmlns:a16="http://schemas.microsoft.com/office/drawing/2014/main" id="{4E99F3CF-263B-4C94-91F6-EF2CA6EAA11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687324" y="2091764"/>
            <a:ext cx="1302108" cy="1337235"/>
          </a:xfrm>
          <a:prstGeom prst="rect">
            <a:avLst/>
          </a:prstGeom>
        </p:spPr>
      </p:pic>
      <p:sp>
        <p:nvSpPr>
          <p:cNvPr id="10" name="TextBox 9">
            <a:extLst>
              <a:ext uri="{FF2B5EF4-FFF2-40B4-BE49-F238E27FC236}">
                <a16:creationId xmlns:a16="http://schemas.microsoft.com/office/drawing/2014/main" id="{9D916891-5302-4AD4-80B5-E929E837EA35}"/>
              </a:ext>
            </a:extLst>
          </p:cNvPr>
          <p:cNvSpPr txBox="1"/>
          <p:nvPr/>
        </p:nvSpPr>
        <p:spPr>
          <a:xfrm>
            <a:off x="1341087" y="3562992"/>
            <a:ext cx="1490471" cy="1200329"/>
          </a:xfrm>
          <a:prstGeom prst="rect">
            <a:avLst/>
          </a:prstGeom>
          <a:noFill/>
        </p:spPr>
        <p:txBody>
          <a:bodyPr wrap="square" rtlCol="0">
            <a:spAutoFit/>
          </a:bodyPr>
          <a:lstStyle/>
          <a:p>
            <a:pPr algn="ctr"/>
            <a:r>
              <a:rPr lang="en-IN" spc="-125" dirty="0">
                <a:latin typeface="Trebuchet MS)"/>
                <a:cs typeface="Trebuchet MS"/>
              </a:rPr>
              <a:t>Availability </a:t>
            </a:r>
            <a:r>
              <a:rPr lang="en-IN" spc="-95" dirty="0">
                <a:latin typeface="Trebuchet MS)"/>
                <a:cs typeface="Trebuchet MS"/>
              </a:rPr>
              <a:t>of</a:t>
            </a:r>
            <a:r>
              <a:rPr lang="en-IN" spc="-270" dirty="0">
                <a:latin typeface="Trebuchet MS)"/>
                <a:cs typeface="Trebuchet MS"/>
              </a:rPr>
              <a:t> </a:t>
            </a:r>
            <a:r>
              <a:rPr lang="en-IN" spc="-120" dirty="0">
                <a:latin typeface="Trebuchet MS)"/>
                <a:cs typeface="Trebuchet MS"/>
              </a:rPr>
              <a:t>internet  </a:t>
            </a:r>
            <a:r>
              <a:rPr lang="en-IN" spc="-100" dirty="0">
                <a:latin typeface="Trebuchet MS)"/>
                <a:cs typeface="Trebuchet MS"/>
              </a:rPr>
              <a:t>services</a:t>
            </a:r>
            <a:endParaRPr lang="en-IN" dirty="0">
              <a:latin typeface="Trebuchet MS)"/>
              <a:cs typeface="Trebuchet MS"/>
            </a:endParaRPr>
          </a:p>
          <a:p>
            <a:endParaRPr lang="en-IN" dirty="0">
              <a:latin typeface="Trebuchet MS)"/>
            </a:endParaRPr>
          </a:p>
        </p:txBody>
      </p:sp>
      <p:sp>
        <p:nvSpPr>
          <p:cNvPr id="11" name="TextBox 10">
            <a:extLst>
              <a:ext uri="{FF2B5EF4-FFF2-40B4-BE49-F238E27FC236}">
                <a16:creationId xmlns:a16="http://schemas.microsoft.com/office/drawing/2014/main" id="{43685858-FB6B-4EDF-BE20-97FE57822C9D}"/>
              </a:ext>
            </a:extLst>
          </p:cNvPr>
          <p:cNvSpPr txBox="1"/>
          <p:nvPr/>
        </p:nvSpPr>
        <p:spPr>
          <a:xfrm>
            <a:off x="3800733" y="3562992"/>
            <a:ext cx="1917415" cy="788036"/>
          </a:xfrm>
          <a:prstGeom prst="rect">
            <a:avLst/>
          </a:prstGeom>
          <a:noFill/>
        </p:spPr>
        <p:txBody>
          <a:bodyPr wrap="square" rtlCol="0">
            <a:spAutoFit/>
          </a:bodyPr>
          <a:lstStyle/>
          <a:p>
            <a:pPr marL="1019175" marR="5080" indent="-1007110">
              <a:lnSpc>
                <a:spcPts val="2590"/>
              </a:lnSpc>
              <a:spcBef>
                <a:spcPts val="425"/>
              </a:spcBef>
            </a:pPr>
            <a:r>
              <a:rPr lang="en-IN" spc="-85" dirty="0">
                <a:latin typeface="Trebuchet MS)"/>
                <a:cs typeface="Trebuchet MS"/>
              </a:rPr>
              <a:t>Banking system </a:t>
            </a:r>
          </a:p>
          <a:p>
            <a:pPr marL="1019175" marR="5080" indent="-1007110">
              <a:lnSpc>
                <a:spcPts val="2590"/>
              </a:lnSpc>
              <a:spcBef>
                <a:spcPts val="425"/>
              </a:spcBef>
            </a:pPr>
            <a:r>
              <a:rPr lang="en-IN" spc="-85" dirty="0">
                <a:latin typeface="Trebuchet MS)"/>
                <a:cs typeface="Trebuchet MS"/>
              </a:rPr>
              <a:t>must be available</a:t>
            </a:r>
            <a:endParaRPr lang="en-IN" dirty="0">
              <a:latin typeface="Trebuchet MS)"/>
              <a:cs typeface="Trebuchet MS"/>
            </a:endParaRPr>
          </a:p>
        </p:txBody>
      </p:sp>
      <p:sp>
        <p:nvSpPr>
          <p:cNvPr id="12" name="TextBox 11">
            <a:extLst>
              <a:ext uri="{FF2B5EF4-FFF2-40B4-BE49-F238E27FC236}">
                <a16:creationId xmlns:a16="http://schemas.microsoft.com/office/drawing/2014/main" id="{98DF50F5-54B9-4F6D-B60F-21676E8E0233}"/>
              </a:ext>
            </a:extLst>
          </p:cNvPr>
          <p:cNvSpPr txBox="1"/>
          <p:nvPr/>
        </p:nvSpPr>
        <p:spPr>
          <a:xfrm>
            <a:off x="6687323" y="3562992"/>
            <a:ext cx="1490471" cy="923330"/>
          </a:xfrm>
          <a:prstGeom prst="rect">
            <a:avLst/>
          </a:prstGeom>
          <a:noFill/>
        </p:spPr>
        <p:txBody>
          <a:bodyPr wrap="square" rtlCol="0">
            <a:spAutoFit/>
          </a:bodyPr>
          <a:lstStyle/>
          <a:p>
            <a:pPr algn="ctr"/>
            <a:r>
              <a:rPr lang="en-IN" spc="-125" dirty="0">
                <a:latin typeface="Trebuchet MS)"/>
                <a:cs typeface="Trebuchet MS"/>
              </a:rPr>
              <a:t>Availability </a:t>
            </a:r>
            <a:r>
              <a:rPr lang="en-IN" spc="-95" dirty="0">
                <a:latin typeface="Trebuchet MS)"/>
                <a:cs typeface="Trebuchet MS"/>
              </a:rPr>
              <a:t>of</a:t>
            </a:r>
            <a:r>
              <a:rPr lang="en-IN" spc="-270" dirty="0">
                <a:latin typeface="Trebuchet MS)"/>
                <a:cs typeface="Trebuchet MS"/>
              </a:rPr>
              <a:t> </a:t>
            </a:r>
            <a:r>
              <a:rPr lang="en-IN" spc="-120" dirty="0">
                <a:latin typeface="Trebuchet MS)"/>
                <a:cs typeface="Trebuchet MS"/>
              </a:rPr>
              <a:t>Server</a:t>
            </a:r>
            <a:endParaRPr lang="en-IN" dirty="0">
              <a:latin typeface="Trebuchet MS)"/>
              <a:cs typeface="Trebuchet MS"/>
            </a:endParaRPr>
          </a:p>
          <a:p>
            <a:endParaRPr lang="en-IN" dirty="0">
              <a:latin typeface="Trebuchet MS)"/>
            </a:endParaRPr>
          </a:p>
        </p:txBody>
      </p:sp>
      <p:sp>
        <p:nvSpPr>
          <p:cNvPr id="13" name="TextBox 12">
            <a:extLst>
              <a:ext uri="{FF2B5EF4-FFF2-40B4-BE49-F238E27FC236}">
                <a16:creationId xmlns:a16="http://schemas.microsoft.com/office/drawing/2014/main" id="{932F3995-B79D-4AE7-8D98-0D2E78C09ECD}"/>
              </a:ext>
            </a:extLst>
          </p:cNvPr>
          <p:cNvSpPr txBox="1"/>
          <p:nvPr/>
        </p:nvSpPr>
        <p:spPr>
          <a:xfrm>
            <a:off x="9146970" y="3562992"/>
            <a:ext cx="2136928" cy="856773"/>
          </a:xfrm>
          <a:prstGeom prst="rect">
            <a:avLst/>
          </a:prstGeom>
          <a:noFill/>
        </p:spPr>
        <p:txBody>
          <a:bodyPr wrap="square" rtlCol="0">
            <a:spAutoFit/>
          </a:bodyPr>
          <a:lstStyle/>
          <a:p>
            <a:pPr marL="12700" marR="5080" indent="-635" algn="ctr">
              <a:lnSpc>
                <a:spcPct val="91700"/>
              </a:lnSpc>
              <a:spcBef>
                <a:spcPts val="340"/>
              </a:spcBef>
            </a:pPr>
            <a:r>
              <a:rPr lang="en-IN" spc="-65" dirty="0">
                <a:latin typeface="Trebuchet MS)"/>
                <a:cs typeface="Trebuchet MS"/>
              </a:rPr>
              <a:t>Wireless Payment through Wi-Fi, Bluetooth or NFC</a:t>
            </a:r>
            <a:endParaRPr lang="en-IN" dirty="0">
              <a:latin typeface="Trebuchet MS)"/>
              <a:cs typeface="Trebuchet MS"/>
            </a:endParaRPr>
          </a:p>
        </p:txBody>
      </p:sp>
      <p:pic>
        <p:nvPicPr>
          <p:cNvPr id="6" name="Graphic 5">
            <a:extLst>
              <a:ext uri="{FF2B5EF4-FFF2-40B4-BE49-F238E27FC236}">
                <a16:creationId xmlns:a16="http://schemas.microsoft.com/office/drawing/2014/main" id="{FD6AE2C3-CA4B-45BE-912F-21E198F029C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494982" y="1747981"/>
            <a:ext cx="1681018" cy="1681018"/>
          </a:xfrm>
          <a:prstGeom prst="rect">
            <a:avLst/>
          </a:prstGeom>
        </p:spPr>
      </p:pic>
    </p:spTree>
    <p:extLst>
      <p:ext uri="{BB962C8B-B14F-4D97-AF65-F5344CB8AC3E}">
        <p14:creationId xmlns:p14="http://schemas.microsoft.com/office/powerpoint/2010/main" val="378798967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18E3A08-3FF0-40F1-8C3D-E9E64EFAE307}"/>
              </a:ext>
            </a:extLst>
          </p:cNvPr>
          <p:cNvSpPr txBox="1"/>
          <p:nvPr/>
        </p:nvSpPr>
        <p:spPr>
          <a:xfrm>
            <a:off x="0" y="304800"/>
            <a:ext cx="12192000" cy="830997"/>
          </a:xfrm>
          <a:prstGeom prst="rect">
            <a:avLst/>
          </a:prstGeom>
          <a:noFill/>
        </p:spPr>
        <p:txBody>
          <a:bodyPr wrap="square" rtlCol="0">
            <a:spAutoFit/>
          </a:bodyPr>
          <a:lstStyle/>
          <a:p>
            <a:pPr algn="ctr"/>
            <a:r>
              <a:rPr lang="en-IN" sz="4800" b="1" u="sng" dirty="0">
                <a:latin typeface="Trebuchet MS" panose="020B0603020202020204" pitchFamily="34" charset="0"/>
              </a:rPr>
              <a:t>Focused Sectors</a:t>
            </a:r>
          </a:p>
        </p:txBody>
      </p:sp>
      <p:sp>
        <p:nvSpPr>
          <p:cNvPr id="3" name="Oval 2">
            <a:extLst>
              <a:ext uri="{FF2B5EF4-FFF2-40B4-BE49-F238E27FC236}">
                <a16:creationId xmlns:a16="http://schemas.microsoft.com/office/drawing/2014/main" id="{AF4EF66E-CBB1-44E1-96E9-57A1A024C01C}"/>
              </a:ext>
            </a:extLst>
          </p:cNvPr>
          <p:cNvSpPr/>
          <p:nvPr/>
        </p:nvSpPr>
        <p:spPr>
          <a:xfrm>
            <a:off x="267855" y="1782618"/>
            <a:ext cx="2004291" cy="1995054"/>
          </a:xfrm>
          <a:prstGeom prst="ellipse">
            <a:avLst/>
          </a:prstGeom>
          <a:solidFill>
            <a:srgbClr val="00B050"/>
          </a:solidFill>
          <a:ln>
            <a:solidFill>
              <a:schemeClr val="bg1">
                <a:lumMod val="8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IN" dirty="0">
                <a:latin typeface="Trebuchet MS" panose="020B0603020202020204" pitchFamily="34" charset="0"/>
              </a:rPr>
              <a:t>Public Transport</a:t>
            </a:r>
          </a:p>
        </p:txBody>
      </p:sp>
      <p:sp>
        <p:nvSpPr>
          <p:cNvPr id="5" name="Oval 4">
            <a:extLst>
              <a:ext uri="{FF2B5EF4-FFF2-40B4-BE49-F238E27FC236}">
                <a16:creationId xmlns:a16="http://schemas.microsoft.com/office/drawing/2014/main" id="{2F6BA81B-8ABA-4AD3-AA2B-B110DD594C12}"/>
              </a:ext>
            </a:extLst>
          </p:cNvPr>
          <p:cNvSpPr/>
          <p:nvPr/>
        </p:nvSpPr>
        <p:spPr>
          <a:xfrm>
            <a:off x="3373582" y="1717963"/>
            <a:ext cx="2004291" cy="1995054"/>
          </a:xfrm>
          <a:prstGeom prst="ellipse">
            <a:avLst/>
          </a:prstGeom>
          <a:solidFill>
            <a:srgbClr val="00B050"/>
          </a:solidFill>
          <a:ln>
            <a:solidFill>
              <a:schemeClr val="bg1">
                <a:lumMod val="8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IN" dirty="0">
                <a:latin typeface="Trebuchet MS" panose="020B0603020202020204" pitchFamily="34" charset="0"/>
              </a:rPr>
              <a:t>Travel Companies</a:t>
            </a:r>
          </a:p>
        </p:txBody>
      </p:sp>
      <p:sp>
        <p:nvSpPr>
          <p:cNvPr id="6" name="Oval 5">
            <a:extLst>
              <a:ext uri="{FF2B5EF4-FFF2-40B4-BE49-F238E27FC236}">
                <a16:creationId xmlns:a16="http://schemas.microsoft.com/office/drawing/2014/main" id="{4176E841-2E14-41AB-9092-63C3D9303F2D}"/>
              </a:ext>
            </a:extLst>
          </p:cNvPr>
          <p:cNvSpPr/>
          <p:nvPr/>
        </p:nvSpPr>
        <p:spPr>
          <a:xfrm>
            <a:off x="6700983" y="1782618"/>
            <a:ext cx="2004291" cy="1995054"/>
          </a:xfrm>
          <a:prstGeom prst="ellipse">
            <a:avLst/>
          </a:prstGeom>
          <a:solidFill>
            <a:srgbClr val="00B050"/>
          </a:solidFill>
          <a:ln>
            <a:solidFill>
              <a:schemeClr val="bg1">
                <a:lumMod val="8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IN" dirty="0">
                <a:latin typeface="Trebuchet MS" panose="020B0603020202020204" pitchFamily="34" charset="0"/>
              </a:rPr>
              <a:t>Banking </a:t>
            </a:r>
          </a:p>
        </p:txBody>
      </p:sp>
      <p:sp>
        <p:nvSpPr>
          <p:cNvPr id="7" name="Oval 6">
            <a:extLst>
              <a:ext uri="{FF2B5EF4-FFF2-40B4-BE49-F238E27FC236}">
                <a16:creationId xmlns:a16="http://schemas.microsoft.com/office/drawing/2014/main" id="{E421F45F-4F59-404D-834E-1C2A0D64FE8E}"/>
              </a:ext>
            </a:extLst>
          </p:cNvPr>
          <p:cNvSpPr/>
          <p:nvPr/>
        </p:nvSpPr>
        <p:spPr>
          <a:xfrm>
            <a:off x="9887529" y="1717963"/>
            <a:ext cx="2004291" cy="1995054"/>
          </a:xfrm>
          <a:prstGeom prst="ellipse">
            <a:avLst/>
          </a:prstGeom>
          <a:solidFill>
            <a:srgbClr val="00B050"/>
          </a:solidFill>
          <a:ln>
            <a:solidFill>
              <a:schemeClr val="bg1">
                <a:lumMod val="8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IN" dirty="0">
                <a:latin typeface="Trebuchet MS" panose="020B0603020202020204" pitchFamily="34" charset="0"/>
              </a:rPr>
              <a:t>Contactless payment providers and internet      companies</a:t>
            </a:r>
          </a:p>
        </p:txBody>
      </p:sp>
    </p:spTree>
    <p:extLst>
      <p:ext uri="{BB962C8B-B14F-4D97-AF65-F5344CB8AC3E}">
        <p14:creationId xmlns:p14="http://schemas.microsoft.com/office/powerpoint/2010/main" val="309251585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B2BD867-F84D-442E-AF06-32931C85E6FE}"/>
              </a:ext>
            </a:extLst>
          </p:cNvPr>
          <p:cNvSpPr txBox="1"/>
          <p:nvPr/>
        </p:nvSpPr>
        <p:spPr>
          <a:xfrm>
            <a:off x="0" y="-74405"/>
            <a:ext cx="12192000" cy="2554545"/>
          </a:xfrm>
          <a:prstGeom prst="rect">
            <a:avLst/>
          </a:prstGeom>
          <a:noFill/>
        </p:spPr>
        <p:txBody>
          <a:bodyPr wrap="square" rtlCol="0">
            <a:spAutoFit/>
          </a:bodyPr>
          <a:lstStyle/>
          <a:p>
            <a:pPr algn="ctr"/>
            <a:r>
              <a:rPr lang="en-IN" sz="4800" b="1" u="sng" dirty="0">
                <a:latin typeface="Trebuchet MS" panose="020B0603020202020204" pitchFamily="34" charset="0"/>
              </a:rPr>
              <a:t>Tech Stack</a:t>
            </a:r>
          </a:p>
          <a:p>
            <a:pPr algn="ctr"/>
            <a:endParaRPr lang="en-IN" sz="2800" dirty="0">
              <a:latin typeface="Trebuchet MS" panose="020B0603020202020204" pitchFamily="34" charset="0"/>
            </a:endParaRPr>
          </a:p>
          <a:p>
            <a:pPr algn="ctr"/>
            <a:endParaRPr lang="en-IN" sz="2800" dirty="0">
              <a:latin typeface="Trebuchet MS" panose="020B0603020202020204" pitchFamily="34" charset="0"/>
            </a:endParaRPr>
          </a:p>
          <a:p>
            <a:pPr algn="ctr"/>
            <a:endParaRPr lang="en-IN" sz="2800" dirty="0">
              <a:latin typeface="Trebuchet MS" panose="020B0603020202020204" pitchFamily="34" charset="0"/>
            </a:endParaRPr>
          </a:p>
          <a:p>
            <a:pPr algn="ctr"/>
            <a:endParaRPr lang="en-IN" sz="2800" dirty="0">
              <a:latin typeface="Trebuchet MS" panose="020B0603020202020204" pitchFamily="34" charset="0"/>
            </a:endParaRPr>
          </a:p>
        </p:txBody>
      </p:sp>
      <p:pic>
        <p:nvPicPr>
          <p:cNvPr id="2" name="Picture 1">
            <a:extLst>
              <a:ext uri="{FF2B5EF4-FFF2-40B4-BE49-F238E27FC236}">
                <a16:creationId xmlns:a16="http://schemas.microsoft.com/office/drawing/2014/main" id="{415AC892-00FC-2242-A0F9-2AE026F0FF90}"/>
              </a:ext>
            </a:extLst>
          </p:cNvPr>
          <p:cNvPicPr>
            <a:picLocks noChangeAspect="1"/>
          </p:cNvPicPr>
          <p:nvPr/>
        </p:nvPicPr>
        <p:blipFill>
          <a:blip r:embed="rId2"/>
          <a:stretch>
            <a:fillRect/>
          </a:stretch>
        </p:blipFill>
        <p:spPr>
          <a:xfrm>
            <a:off x="779330" y="1464139"/>
            <a:ext cx="1834777" cy="1834777"/>
          </a:xfrm>
          <a:prstGeom prst="rect">
            <a:avLst/>
          </a:prstGeom>
        </p:spPr>
      </p:pic>
      <p:sp>
        <p:nvSpPr>
          <p:cNvPr id="3" name="TextBox 2">
            <a:extLst>
              <a:ext uri="{FF2B5EF4-FFF2-40B4-BE49-F238E27FC236}">
                <a16:creationId xmlns:a16="http://schemas.microsoft.com/office/drawing/2014/main" id="{CB865C8D-E637-6B42-B937-91DF34E74B7D}"/>
              </a:ext>
            </a:extLst>
          </p:cNvPr>
          <p:cNvSpPr txBox="1"/>
          <p:nvPr/>
        </p:nvSpPr>
        <p:spPr>
          <a:xfrm>
            <a:off x="854632" y="3429000"/>
            <a:ext cx="1963872" cy="646331"/>
          </a:xfrm>
          <a:prstGeom prst="rect">
            <a:avLst/>
          </a:prstGeom>
          <a:noFill/>
        </p:spPr>
        <p:txBody>
          <a:bodyPr wrap="square" rtlCol="0">
            <a:spAutoFit/>
          </a:bodyPr>
          <a:lstStyle/>
          <a:p>
            <a:pPr algn="ctr"/>
            <a:r>
              <a:rPr lang="en-US" dirty="0">
                <a:latin typeface="Trebuchet MS" panose="020B0603020202020204" pitchFamily="34" charset="0"/>
              </a:rPr>
              <a:t>Front End</a:t>
            </a:r>
          </a:p>
          <a:p>
            <a:pPr algn="ctr"/>
            <a:r>
              <a:rPr lang="en-US" dirty="0">
                <a:latin typeface="Trebuchet MS" panose="020B0603020202020204" pitchFamily="34" charset="0"/>
              </a:rPr>
              <a:t>Angular </a:t>
            </a:r>
          </a:p>
        </p:txBody>
      </p:sp>
      <p:pic>
        <p:nvPicPr>
          <p:cNvPr id="5" name="Picture 4">
            <a:extLst>
              <a:ext uri="{FF2B5EF4-FFF2-40B4-BE49-F238E27FC236}">
                <a16:creationId xmlns:a16="http://schemas.microsoft.com/office/drawing/2014/main" id="{C7F8E8DE-6320-394B-841B-FA77A30CED78}"/>
              </a:ext>
            </a:extLst>
          </p:cNvPr>
          <p:cNvPicPr>
            <a:picLocks noChangeAspect="1"/>
          </p:cNvPicPr>
          <p:nvPr/>
        </p:nvPicPr>
        <p:blipFill>
          <a:blip r:embed="rId3"/>
          <a:stretch>
            <a:fillRect/>
          </a:stretch>
        </p:blipFill>
        <p:spPr>
          <a:xfrm>
            <a:off x="3615913" y="1725813"/>
            <a:ext cx="2694025" cy="1508654"/>
          </a:xfrm>
          <a:prstGeom prst="rect">
            <a:avLst/>
          </a:prstGeom>
        </p:spPr>
      </p:pic>
      <p:sp>
        <p:nvSpPr>
          <p:cNvPr id="8" name="TextBox 7">
            <a:extLst>
              <a:ext uri="{FF2B5EF4-FFF2-40B4-BE49-F238E27FC236}">
                <a16:creationId xmlns:a16="http://schemas.microsoft.com/office/drawing/2014/main" id="{8451D57C-88DE-CE45-8F23-F5CEB47D13E9}"/>
              </a:ext>
            </a:extLst>
          </p:cNvPr>
          <p:cNvSpPr txBox="1"/>
          <p:nvPr/>
        </p:nvSpPr>
        <p:spPr>
          <a:xfrm>
            <a:off x="3980989" y="3428999"/>
            <a:ext cx="1963872" cy="646331"/>
          </a:xfrm>
          <a:prstGeom prst="rect">
            <a:avLst/>
          </a:prstGeom>
          <a:noFill/>
        </p:spPr>
        <p:txBody>
          <a:bodyPr wrap="square" rtlCol="0">
            <a:spAutoFit/>
          </a:bodyPr>
          <a:lstStyle/>
          <a:p>
            <a:pPr algn="ctr"/>
            <a:r>
              <a:rPr lang="en-US" dirty="0">
                <a:latin typeface="Trebuchet MS" panose="020B0603020202020204" pitchFamily="34" charset="0"/>
              </a:rPr>
              <a:t>Backend Server</a:t>
            </a:r>
          </a:p>
          <a:p>
            <a:pPr algn="ctr"/>
            <a:r>
              <a:rPr lang="en-US" dirty="0">
                <a:latin typeface="Trebuchet MS" panose="020B0603020202020204" pitchFamily="34" charset="0"/>
              </a:rPr>
              <a:t>Flask</a:t>
            </a:r>
          </a:p>
        </p:txBody>
      </p:sp>
      <p:pic>
        <p:nvPicPr>
          <p:cNvPr id="7" name="Picture 6">
            <a:extLst>
              <a:ext uri="{FF2B5EF4-FFF2-40B4-BE49-F238E27FC236}">
                <a16:creationId xmlns:a16="http://schemas.microsoft.com/office/drawing/2014/main" id="{6B866AE6-2721-8D4D-9343-74CA32E661A0}"/>
              </a:ext>
            </a:extLst>
          </p:cNvPr>
          <p:cNvPicPr>
            <a:picLocks noChangeAspect="1"/>
          </p:cNvPicPr>
          <p:nvPr/>
        </p:nvPicPr>
        <p:blipFill>
          <a:blip r:embed="rId4"/>
          <a:stretch>
            <a:fillRect/>
          </a:stretch>
        </p:blipFill>
        <p:spPr>
          <a:xfrm>
            <a:off x="7394413" y="1416627"/>
            <a:ext cx="1856555" cy="1882289"/>
          </a:xfrm>
          <a:prstGeom prst="rect">
            <a:avLst/>
          </a:prstGeom>
        </p:spPr>
      </p:pic>
      <p:sp>
        <p:nvSpPr>
          <p:cNvPr id="10" name="TextBox 9">
            <a:extLst>
              <a:ext uri="{FF2B5EF4-FFF2-40B4-BE49-F238E27FC236}">
                <a16:creationId xmlns:a16="http://schemas.microsoft.com/office/drawing/2014/main" id="{55657812-F1F5-6041-AF60-04BD2D58BC6D}"/>
              </a:ext>
            </a:extLst>
          </p:cNvPr>
          <p:cNvSpPr txBox="1"/>
          <p:nvPr/>
        </p:nvSpPr>
        <p:spPr>
          <a:xfrm>
            <a:off x="7287096" y="3428999"/>
            <a:ext cx="1963872" cy="646331"/>
          </a:xfrm>
          <a:prstGeom prst="rect">
            <a:avLst/>
          </a:prstGeom>
          <a:noFill/>
        </p:spPr>
        <p:txBody>
          <a:bodyPr wrap="square" rtlCol="0">
            <a:spAutoFit/>
          </a:bodyPr>
          <a:lstStyle/>
          <a:p>
            <a:pPr algn="ctr"/>
            <a:r>
              <a:rPr lang="en-US" dirty="0">
                <a:latin typeface="Trebuchet MS" panose="020B0603020202020204" pitchFamily="34" charset="0"/>
              </a:rPr>
              <a:t>Frontend APIs</a:t>
            </a:r>
          </a:p>
          <a:p>
            <a:pPr algn="ctr"/>
            <a:r>
              <a:rPr lang="en-US" dirty="0">
                <a:latin typeface="Trebuchet MS" panose="020B0603020202020204" pitchFamily="34" charset="0"/>
              </a:rPr>
              <a:t>Google Maps </a:t>
            </a:r>
          </a:p>
        </p:txBody>
      </p:sp>
      <p:pic>
        <p:nvPicPr>
          <p:cNvPr id="9" name="Picture 8">
            <a:extLst>
              <a:ext uri="{FF2B5EF4-FFF2-40B4-BE49-F238E27FC236}">
                <a16:creationId xmlns:a16="http://schemas.microsoft.com/office/drawing/2014/main" id="{CCB98294-E2C3-6C4D-A8BE-CBE190014316}"/>
              </a:ext>
            </a:extLst>
          </p:cNvPr>
          <p:cNvPicPr>
            <a:picLocks noChangeAspect="1"/>
          </p:cNvPicPr>
          <p:nvPr/>
        </p:nvPicPr>
        <p:blipFill>
          <a:blip r:embed="rId5"/>
          <a:stretch>
            <a:fillRect/>
          </a:stretch>
        </p:blipFill>
        <p:spPr>
          <a:xfrm>
            <a:off x="10008520" y="1594223"/>
            <a:ext cx="1717315" cy="1717315"/>
          </a:xfrm>
          <a:prstGeom prst="rect">
            <a:avLst/>
          </a:prstGeom>
        </p:spPr>
      </p:pic>
      <p:sp>
        <p:nvSpPr>
          <p:cNvPr id="12" name="TextBox 11">
            <a:extLst>
              <a:ext uri="{FF2B5EF4-FFF2-40B4-BE49-F238E27FC236}">
                <a16:creationId xmlns:a16="http://schemas.microsoft.com/office/drawing/2014/main" id="{A391C1B9-8991-BF4F-8AE3-4C93A095A1A8}"/>
              </a:ext>
            </a:extLst>
          </p:cNvPr>
          <p:cNvSpPr txBox="1"/>
          <p:nvPr/>
        </p:nvSpPr>
        <p:spPr>
          <a:xfrm>
            <a:off x="9885241" y="3428998"/>
            <a:ext cx="1963872" cy="923330"/>
          </a:xfrm>
          <a:prstGeom prst="rect">
            <a:avLst/>
          </a:prstGeom>
          <a:noFill/>
        </p:spPr>
        <p:txBody>
          <a:bodyPr wrap="square" rtlCol="0">
            <a:spAutoFit/>
          </a:bodyPr>
          <a:lstStyle/>
          <a:p>
            <a:pPr algn="ctr"/>
            <a:r>
              <a:rPr lang="en-US" dirty="0">
                <a:latin typeface="Trebuchet MS" panose="020B0603020202020204" pitchFamily="34" charset="0"/>
              </a:rPr>
              <a:t>Mobile Application</a:t>
            </a:r>
          </a:p>
          <a:p>
            <a:pPr algn="ctr"/>
            <a:r>
              <a:rPr lang="en-US" dirty="0">
                <a:latin typeface="Trebuchet MS" panose="020B0603020202020204" pitchFamily="34" charset="0"/>
              </a:rPr>
              <a:t>Ionic</a:t>
            </a:r>
          </a:p>
        </p:txBody>
      </p:sp>
    </p:spTree>
    <p:extLst>
      <p:ext uri="{BB962C8B-B14F-4D97-AF65-F5344CB8AC3E}">
        <p14:creationId xmlns:p14="http://schemas.microsoft.com/office/powerpoint/2010/main" val="399323383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ACF717C-17D1-4ADD-AB81-7E4E936C37CB}"/>
              </a:ext>
            </a:extLst>
          </p:cNvPr>
          <p:cNvSpPr txBox="1"/>
          <p:nvPr/>
        </p:nvSpPr>
        <p:spPr>
          <a:xfrm>
            <a:off x="0" y="-139851"/>
            <a:ext cx="12192000" cy="830997"/>
          </a:xfrm>
          <a:prstGeom prst="rect">
            <a:avLst/>
          </a:prstGeom>
          <a:noFill/>
        </p:spPr>
        <p:txBody>
          <a:bodyPr wrap="square" rtlCol="0">
            <a:spAutoFit/>
          </a:bodyPr>
          <a:lstStyle/>
          <a:p>
            <a:pPr algn="ctr"/>
            <a:r>
              <a:rPr lang="en-IN" sz="4800" b="1" u="sng" dirty="0">
                <a:latin typeface="Trebuchet MS)"/>
              </a:rPr>
              <a:t>Summary</a:t>
            </a:r>
          </a:p>
        </p:txBody>
      </p:sp>
      <p:sp>
        <p:nvSpPr>
          <p:cNvPr id="4" name="TextBox 3">
            <a:extLst>
              <a:ext uri="{FF2B5EF4-FFF2-40B4-BE49-F238E27FC236}">
                <a16:creationId xmlns:a16="http://schemas.microsoft.com/office/drawing/2014/main" id="{470CA259-2CA6-CE4F-961C-F82D19644367}"/>
              </a:ext>
            </a:extLst>
          </p:cNvPr>
          <p:cNvSpPr txBox="1"/>
          <p:nvPr/>
        </p:nvSpPr>
        <p:spPr>
          <a:xfrm>
            <a:off x="233082" y="275648"/>
            <a:ext cx="11725836" cy="7078861"/>
          </a:xfrm>
          <a:prstGeom prst="rect">
            <a:avLst/>
          </a:prstGeom>
          <a:noFill/>
        </p:spPr>
        <p:txBody>
          <a:bodyPr wrap="square" rtlCol="0">
            <a:spAutoFit/>
          </a:bodyPr>
          <a:lstStyle/>
          <a:p>
            <a:pPr>
              <a:tabLst>
                <a:tab pos="2595563" algn="dec"/>
              </a:tabLst>
            </a:pPr>
            <a:endParaRPr lang="en-US" dirty="0">
              <a:latin typeface="Trebuchet MS" panose="020B0603020202020204" pitchFamily="34" charset="0"/>
            </a:endParaRPr>
          </a:p>
          <a:p>
            <a:r>
              <a:rPr lang="en-US" sz="1600" dirty="0">
                <a:latin typeface="Trebuchet MS" panose="020B0603020202020204" pitchFamily="34" charset="0"/>
              </a:rPr>
              <a:t>Our Idea is generalized for the audience, mainly targeting upon the public for a smarter way of travel, less constrained on both time consuming and smarter way to travel from public transport. The solution will encourage the audience to use public transport more conveniently and easily.</a:t>
            </a:r>
          </a:p>
          <a:p>
            <a:endParaRPr lang="en-US" sz="1600" dirty="0">
              <a:latin typeface="Trebuchet MS" panose="020B0603020202020204" pitchFamily="34" charset="0"/>
            </a:endParaRPr>
          </a:p>
          <a:p>
            <a:r>
              <a:rPr lang="en-US" sz="1600" dirty="0">
                <a:latin typeface="Trebuchet MS" panose="020B0603020202020204" pitchFamily="34" charset="0"/>
              </a:rPr>
              <a:t>Today's Problem</a:t>
            </a:r>
          </a:p>
          <a:p>
            <a:pPr marL="285750" indent="-285750">
              <a:buFont typeface="Arial" panose="020B0604020202020204" pitchFamily="34" charset="0"/>
              <a:buChar char="•"/>
            </a:pPr>
            <a:r>
              <a:rPr lang="en-US" sz="1600" dirty="0">
                <a:latin typeface="Trebuchet MS" panose="020B0603020202020204" pitchFamily="34" charset="0"/>
              </a:rPr>
              <a:t>For a comfortable journey requires pre-booking.  A traveler must visit multiple places or websites to book for airplane, train, bus, and taxi separately.</a:t>
            </a:r>
          </a:p>
          <a:p>
            <a:pPr marL="285750" indent="-285750">
              <a:buFont typeface="Arial" panose="020B0604020202020204" pitchFamily="34" charset="0"/>
              <a:buChar char="•"/>
            </a:pPr>
            <a:r>
              <a:rPr lang="en-US" sz="1600" dirty="0">
                <a:latin typeface="Trebuchet MS" panose="020B0603020202020204" pitchFamily="34" charset="0"/>
              </a:rPr>
              <a:t>Getting a good travel experience requires a convenient fee which charges a lot and includes middle man charges.</a:t>
            </a:r>
          </a:p>
          <a:p>
            <a:pPr marL="285750" indent="-285750">
              <a:buFont typeface="Arial" panose="020B0604020202020204" pitchFamily="34" charset="0"/>
              <a:buChar char="•"/>
            </a:pPr>
            <a:r>
              <a:rPr lang="en-US" sz="1600" dirty="0">
                <a:latin typeface="Trebuchet MS" panose="020B0603020202020204" pitchFamily="34" charset="0"/>
              </a:rPr>
              <a:t>No such reliable public transport booking app or website is there to trace and book your journey easily.</a:t>
            </a:r>
          </a:p>
          <a:p>
            <a:endParaRPr lang="en-US" sz="1600" dirty="0">
              <a:latin typeface="Trebuchet MS" panose="020B0603020202020204" pitchFamily="34" charset="0"/>
            </a:endParaRPr>
          </a:p>
          <a:p>
            <a:r>
              <a:rPr lang="en-US" sz="1600" dirty="0">
                <a:latin typeface="Trebuchet MS" panose="020B0603020202020204" pitchFamily="34" charset="0"/>
              </a:rPr>
              <a:t>Abstract of Idea</a:t>
            </a:r>
          </a:p>
          <a:p>
            <a:r>
              <a:rPr lang="en-US" sz="1600" dirty="0">
                <a:latin typeface="Trebuchet MS" panose="020B0603020202020204" pitchFamily="34" charset="0"/>
              </a:rPr>
              <a:t>The idea is based upon the need of the public to get best travel experience with less hassle, convenient and best-priced fares. With the ability to live to track of the public vehicle before the journey begins.  A smarter payment solution which can automatically make total journey fare based on government norms.</a:t>
            </a:r>
          </a:p>
          <a:p>
            <a:r>
              <a:rPr lang="en-US" sz="1600" dirty="0">
                <a:latin typeface="Trebuchet MS" panose="020B0603020202020204" pitchFamily="34" charset="0"/>
              </a:rPr>
              <a:t>It’s for general public to book a journey through a bus, cab, auto, train or any other public transport at one go. The booking is very similar to today's booking app like Ola and Uber. </a:t>
            </a:r>
          </a:p>
          <a:p>
            <a:r>
              <a:rPr lang="en-US" sz="1600" dirty="0">
                <a:latin typeface="Trebuchet MS" panose="020B0603020202020204" pitchFamily="34" charset="0"/>
              </a:rPr>
              <a:t>The solution will provide live tracking of the public transport, will provide better tracking and finding the transport before the journey begins. </a:t>
            </a:r>
          </a:p>
          <a:p>
            <a:r>
              <a:rPr lang="en-US" sz="1600" dirty="0">
                <a:latin typeface="Trebuchet MS" panose="020B0603020202020204" pitchFamily="34" charset="0"/>
              </a:rPr>
              <a:t>The solution will (a) eliminate the middle men (b) provide a fast and reliable solution to book any kind of the public transport (c) provide a live tracking to the user. (d) provide a better and easy payment solution between the transport provider and user.</a:t>
            </a:r>
          </a:p>
          <a:p>
            <a:endParaRPr lang="en-US" sz="1600" dirty="0">
              <a:latin typeface="Trebuchet MS" panose="020B0603020202020204" pitchFamily="34" charset="0"/>
            </a:endParaRPr>
          </a:p>
          <a:p>
            <a:endParaRPr lang="en-US" sz="1600" dirty="0">
              <a:latin typeface="Trebuchet MS" panose="020B0603020202020204" pitchFamily="34" charset="0"/>
            </a:endParaRPr>
          </a:p>
          <a:p>
            <a:endParaRPr lang="en-US" sz="1600" dirty="0">
              <a:latin typeface="Trebuchet MS" panose="020B0603020202020204" pitchFamily="34" charset="0"/>
            </a:endParaRPr>
          </a:p>
          <a:p>
            <a:r>
              <a:rPr lang="en-US" sz="1600" dirty="0">
                <a:latin typeface="Trebuchet MS" panose="020B0603020202020204" pitchFamily="34" charset="0"/>
              </a:rPr>
              <a:t>  </a:t>
            </a:r>
          </a:p>
          <a:p>
            <a:endParaRPr lang="en-US" dirty="0">
              <a:latin typeface="Trebuchet MS" panose="020B0603020202020204" pitchFamily="34" charset="0"/>
            </a:endParaRPr>
          </a:p>
          <a:p>
            <a:endParaRPr lang="en-US" dirty="0">
              <a:latin typeface="Trebuchet MS" panose="020B0603020202020204" pitchFamily="34" charset="0"/>
            </a:endParaRPr>
          </a:p>
        </p:txBody>
      </p:sp>
    </p:spTree>
    <p:extLst>
      <p:ext uri="{BB962C8B-B14F-4D97-AF65-F5344CB8AC3E}">
        <p14:creationId xmlns:p14="http://schemas.microsoft.com/office/powerpoint/2010/main" val="34891229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62059539-3860-4730-BE8F-4A458BA3F7B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667125" y="1000125"/>
            <a:ext cx="4857750" cy="4857750"/>
          </a:xfrm>
          <a:prstGeom prst="rect">
            <a:avLst/>
          </a:prstGeom>
        </p:spPr>
      </p:pic>
      <p:sp>
        <p:nvSpPr>
          <p:cNvPr id="2" name="TextBox 1">
            <a:extLst>
              <a:ext uri="{FF2B5EF4-FFF2-40B4-BE49-F238E27FC236}">
                <a16:creationId xmlns:a16="http://schemas.microsoft.com/office/drawing/2014/main" id="{B6171ADE-57A1-4771-B736-4B5C88063A2F}"/>
              </a:ext>
            </a:extLst>
          </p:cNvPr>
          <p:cNvSpPr txBox="1"/>
          <p:nvPr/>
        </p:nvSpPr>
        <p:spPr>
          <a:xfrm>
            <a:off x="0" y="151179"/>
            <a:ext cx="12192000" cy="6555641"/>
          </a:xfrm>
          <a:prstGeom prst="rect">
            <a:avLst/>
          </a:prstGeom>
          <a:noFill/>
        </p:spPr>
        <p:txBody>
          <a:bodyPr wrap="square" rtlCol="0" anchor="ctr">
            <a:spAutoFit/>
          </a:bodyPr>
          <a:lstStyle/>
          <a:p>
            <a:pPr algn="ctr"/>
            <a:r>
              <a:rPr lang="en-IN" sz="7200" dirty="0">
                <a:latin typeface="Trebuchet MS" panose="020B0603020202020204" pitchFamily="34" charset="0"/>
              </a:rPr>
              <a:t>Contact us at</a:t>
            </a:r>
          </a:p>
          <a:p>
            <a:pPr algn="ctr"/>
            <a:endParaRPr lang="en-IN" sz="7200" dirty="0">
              <a:latin typeface="Trebuchet MS" panose="020B0603020202020204" pitchFamily="34" charset="0"/>
            </a:endParaRPr>
          </a:p>
          <a:p>
            <a:pPr algn="ctr"/>
            <a:r>
              <a:rPr lang="en-IN" sz="2000" dirty="0">
                <a:latin typeface="Trebuchet MS" panose="020B0603020202020204" pitchFamily="34" charset="0"/>
              </a:rPr>
              <a:t>Email</a:t>
            </a:r>
          </a:p>
          <a:p>
            <a:pPr algn="ctr"/>
            <a:endParaRPr lang="en-IN" sz="2000" dirty="0">
              <a:latin typeface="Trebuchet MS" panose="020B0603020202020204" pitchFamily="34" charset="0"/>
            </a:endParaRPr>
          </a:p>
          <a:p>
            <a:pPr algn="ctr"/>
            <a:r>
              <a:rPr lang="en-IN" sz="2000" dirty="0">
                <a:latin typeface="Trebuchet MS" panose="020B0603020202020204" pitchFamily="34" charset="0"/>
                <a:hlinkClick r:id="rId4">
                  <a:extLst>
                    <a:ext uri="{A12FA001-AC4F-418D-AE19-62706E023703}">
                      <ahyp:hlinkClr xmlns:ahyp="http://schemas.microsoft.com/office/drawing/2018/hyperlinkcolor" val="tx"/>
                    </a:ext>
                  </a:extLst>
                </a:hlinkClick>
              </a:rPr>
              <a:t>shivanshsharma19980@gmail.com</a:t>
            </a:r>
            <a:endParaRPr lang="en-IN" sz="7200" dirty="0">
              <a:latin typeface="Trebuchet MS" panose="020B0603020202020204" pitchFamily="34" charset="0"/>
            </a:endParaRPr>
          </a:p>
          <a:p>
            <a:pPr algn="ctr"/>
            <a:endParaRPr lang="en-IN" sz="7200" dirty="0">
              <a:latin typeface="Trebuchet MS" panose="020B0603020202020204" pitchFamily="34" charset="0"/>
            </a:endParaRPr>
          </a:p>
          <a:p>
            <a:pPr algn="ctr"/>
            <a:endParaRPr lang="en-IN" sz="7200" dirty="0">
              <a:latin typeface="Trebuchet MS" panose="020B0603020202020204" pitchFamily="34" charset="0"/>
            </a:endParaRPr>
          </a:p>
          <a:p>
            <a:pPr algn="ctr"/>
            <a:endParaRPr lang="en-IN" sz="7200" dirty="0">
              <a:latin typeface="Trebuchet MS" panose="020B0603020202020204" pitchFamily="34" charset="0"/>
            </a:endParaRPr>
          </a:p>
        </p:txBody>
      </p:sp>
    </p:spTree>
    <p:extLst>
      <p:ext uri="{BB962C8B-B14F-4D97-AF65-F5344CB8AC3E}">
        <p14:creationId xmlns:p14="http://schemas.microsoft.com/office/powerpoint/2010/main" val="152783894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F705C68-F63E-4C11-B6B9-5AC1A0C43350}"/>
              </a:ext>
            </a:extLst>
          </p:cNvPr>
          <p:cNvSpPr txBox="1"/>
          <p:nvPr/>
        </p:nvSpPr>
        <p:spPr>
          <a:xfrm>
            <a:off x="0" y="2782669"/>
            <a:ext cx="12192000" cy="923330"/>
          </a:xfrm>
          <a:prstGeom prst="rect">
            <a:avLst/>
          </a:prstGeom>
          <a:noFill/>
        </p:spPr>
        <p:txBody>
          <a:bodyPr wrap="square" rtlCol="0" anchor="ctr">
            <a:spAutoFit/>
          </a:bodyPr>
          <a:lstStyle/>
          <a:p>
            <a:pPr algn="ctr"/>
            <a:r>
              <a:rPr lang="en-IN" sz="5400" dirty="0">
                <a:latin typeface="Trebuchet MS" panose="020B0603020202020204" pitchFamily="34" charset="0"/>
              </a:rPr>
              <a:t>The End</a:t>
            </a:r>
          </a:p>
        </p:txBody>
      </p:sp>
    </p:spTree>
    <p:extLst>
      <p:ext uri="{BB962C8B-B14F-4D97-AF65-F5344CB8AC3E}">
        <p14:creationId xmlns:p14="http://schemas.microsoft.com/office/powerpoint/2010/main" val="240368324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chemeClr val="tx2">
                <a:lumMod val="20000"/>
                <a:lumOff val="80000"/>
              </a:schemeClr>
            </a:gs>
            <a:gs pos="100000">
              <a:schemeClr val="bg2">
                <a:shade val="80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471E0-55D9-49E5-A634-25E8681681D8}"/>
              </a:ext>
            </a:extLst>
          </p:cNvPr>
          <p:cNvSpPr>
            <a:spLocks noGrp="1"/>
          </p:cNvSpPr>
          <p:nvPr>
            <p:ph type="ctrTitle" idx="4294967295"/>
          </p:nvPr>
        </p:nvSpPr>
        <p:spPr>
          <a:xfrm>
            <a:off x="0" y="484965"/>
            <a:ext cx="12192000" cy="2770853"/>
          </a:xfrm>
        </p:spPr>
        <p:txBody>
          <a:bodyPr anchor="ctr">
            <a:noAutofit/>
          </a:bodyPr>
          <a:lstStyle/>
          <a:p>
            <a:pPr algn="ctr"/>
            <a:r>
              <a:rPr lang="en-IN" sz="9600" b="1" u="sng" dirty="0">
                <a:latin typeface="Trebuchet MS)"/>
              </a:rPr>
              <a:t>hop </a:t>
            </a:r>
            <a:r>
              <a:rPr lang="en-IN" sz="9600" b="1" u="sng" dirty="0">
                <a:solidFill>
                  <a:srgbClr val="00B050"/>
                </a:solidFill>
                <a:latin typeface="Trebuchet MS)"/>
              </a:rPr>
              <a:t>in</a:t>
            </a:r>
          </a:p>
        </p:txBody>
      </p:sp>
      <p:sp>
        <p:nvSpPr>
          <p:cNvPr id="3" name="Subtitle 2">
            <a:extLst>
              <a:ext uri="{FF2B5EF4-FFF2-40B4-BE49-F238E27FC236}">
                <a16:creationId xmlns:a16="http://schemas.microsoft.com/office/drawing/2014/main" id="{11BE76D9-074F-49E5-A40C-F0CB4F84DB8E}"/>
              </a:ext>
            </a:extLst>
          </p:cNvPr>
          <p:cNvSpPr>
            <a:spLocks noGrp="1"/>
          </p:cNvSpPr>
          <p:nvPr>
            <p:ph type="subTitle" idx="4294967295"/>
          </p:nvPr>
        </p:nvSpPr>
        <p:spPr>
          <a:xfrm>
            <a:off x="0" y="2608127"/>
            <a:ext cx="12192000" cy="995362"/>
          </a:xfrm>
        </p:spPr>
        <p:txBody>
          <a:bodyPr>
            <a:normAutofit/>
          </a:bodyPr>
          <a:lstStyle/>
          <a:p>
            <a:pPr marL="0" indent="0" algn="ctr">
              <a:buNone/>
            </a:pPr>
            <a:r>
              <a:rPr lang="en-IN" sz="2800" dirty="0">
                <a:solidFill>
                  <a:srgbClr val="00B050"/>
                </a:solidFill>
                <a:latin typeface="Trebuchet MS)"/>
              </a:rPr>
              <a:t>An end to end travel solution</a:t>
            </a:r>
          </a:p>
        </p:txBody>
      </p:sp>
      <p:sp>
        <p:nvSpPr>
          <p:cNvPr id="9" name="TextBox 8">
            <a:extLst>
              <a:ext uri="{FF2B5EF4-FFF2-40B4-BE49-F238E27FC236}">
                <a16:creationId xmlns:a16="http://schemas.microsoft.com/office/drawing/2014/main" id="{5E695E4D-136B-410E-9B12-98AD87E4C3DF}"/>
              </a:ext>
            </a:extLst>
          </p:cNvPr>
          <p:cNvSpPr txBox="1"/>
          <p:nvPr/>
        </p:nvSpPr>
        <p:spPr>
          <a:xfrm>
            <a:off x="0" y="3789030"/>
            <a:ext cx="12192000" cy="2492990"/>
          </a:xfrm>
          <a:prstGeom prst="rect">
            <a:avLst/>
          </a:prstGeom>
          <a:noFill/>
        </p:spPr>
        <p:txBody>
          <a:bodyPr wrap="square" rtlCol="0">
            <a:spAutoFit/>
          </a:bodyPr>
          <a:lstStyle/>
          <a:p>
            <a:pPr algn="ctr"/>
            <a:r>
              <a:rPr lang="en-IN" sz="4400" b="1" i="1" u="sng" dirty="0">
                <a:latin typeface="Trebuchet MS)"/>
              </a:rPr>
              <a:t>Theme</a:t>
            </a:r>
          </a:p>
          <a:p>
            <a:pPr algn="ctr"/>
            <a:br>
              <a:rPr lang="en-IN" sz="2800" dirty="0">
                <a:latin typeface="Trebuchet MS)"/>
              </a:rPr>
            </a:br>
            <a:endParaRPr lang="en-IN" sz="2800" dirty="0">
              <a:latin typeface="Trebuchet MS)"/>
            </a:endParaRPr>
          </a:p>
          <a:p>
            <a:pPr algn="ctr"/>
            <a:r>
              <a:rPr lang="en-IN" sz="2800" b="1" dirty="0">
                <a:latin typeface="Trebuchet MS)"/>
              </a:rPr>
              <a:t>Transformation of public transport by using web or service applications to elevate user motivation.</a:t>
            </a:r>
            <a:endParaRPr lang="en-IN" sz="2800" dirty="0">
              <a:latin typeface="Trebuchet MS)"/>
            </a:endParaRPr>
          </a:p>
        </p:txBody>
      </p:sp>
    </p:spTree>
    <p:extLst>
      <p:ext uri="{BB962C8B-B14F-4D97-AF65-F5344CB8AC3E}">
        <p14:creationId xmlns:p14="http://schemas.microsoft.com/office/powerpoint/2010/main" val="4251293530"/>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BC192B85-D1C1-46D6-8FEE-D8CAC79FE783}"/>
              </a:ext>
            </a:extLst>
          </p:cNvPr>
          <p:cNvSpPr/>
          <p:nvPr/>
        </p:nvSpPr>
        <p:spPr>
          <a:xfrm>
            <a:off x="2803236" y="1977159"/>
            <a:ext cx="6585527" cy="290368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5400" dirty="0">
              <a:solidFill>
                <a:srgbClr val="00B050"/>
              </a:solidFill>
              <a:latin typeface="Trebuchet MS)"/>
            </a:endParaRPr>
          </a:p>
        </p:txBody>
      </p:sp>
      <p:pic>
        <p:nvPicPr>
          <p:cNvPr id="4" name="Graphic 3">
            <a:extLst>
              <a:ext uri="{FF2B5EF4-FFF2-40B4-BE49-F238E27FC236}">
                <a16:creationId xmlns:a16="http://schemas.microsoft.com/office/drawing/2014/main" id="{137E1EE4-8F2C-4C2E-A86B-14428CD6AC9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4644158" y="1977159"/>
            <a:ext cx="2903682" cy="2903682"/>
          </a:xfrm>
          <a:prstGeom prst="rect">
            <a:avLst/>
          </a:prstGeom>
        </p:spPr>
      </p:pic>
      <p:sp>
        <p:nvSpPr>
          <p:cNvPr id="5" name="TextBox 4">
            <a:extLst>
              <a:ext uri="{FF2B5EF4-FFF2-40B4-BE49-F238E27FC236}">
                <a16:creationId xmlns:a16="http://schemas.microsoft.com/office/drawing/2014/main" id="{A1747F22-30EE-4286-B7C4-90721B708213}"/>
              </a:ext>
            </a:extLst>
          </p:cNvPr>
          <p:cNvSpPr txBox="1"/>
          <p:nvPr/>
        </p:nvSpPr>
        <p:spPr>
          <a:xfrm>
            <a:off x="2803235" y="2459504"/>
            <a:ext cx="6585527" cy="1938992"/>
          </a:xfrm>
          <a:prstGeom prst="rect">
            <a:avLst/>
          </a:prstGeom>
          <a:noFill/>
        </p:spPr>
        <p:txBody>
          <a:bodyPr wrap="square" rtlCol="0">
            <a:spAutoFit/>
          </a:bodyPr>
          <a:lstStyle/>
          <a:p>
            <a:pPr algn="ctr"/>
            <a:r>
              <a:rPr lang="en-IN" sz="6000" b="1" i="1" u="sng" dirty="0">
                <a:effectLst>
                  <a:outerShdw blurRad="38100" dist="38100" dir="2700000" algn="tl">
                    <a:srgbClr val="000000">
                      <a:alpha val="43137"/>
                    </a:srgbClr>
                  </a:outerShdw>
                </a:effectLst>
                <a:latin typeface="Trebuchet MS)"/>
              </a:rPr>
              <a:t>Problems in existing transport facility </a:t>
            </a:r>
          </a:p>
        </p:txBody>
      </p:sp>
    </p:spTree>
    <p:extLst>
      <p:ext uri="{BB962C8B-B14F-4D97-AF65-F5344CB8AC3E}">
        <p14:creationId xmlns:p14="http://schemas.microsoft.com/office/powerpoint/2010/main" val="265316426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5.xml><?xml version="1.0" encoding="utf-8"?>
<p:sld xmlns:a="http://schemas.openxmlformats.org/drawingml/2006/main" xmlns:r="http://schemas.openxmlformats.org/officeDocument/2006/relationships" xmlns:p="http://schemas.openxmlformats.org/presentationml/2006/main" showMasterSp="0">
  <p:cSld>
    <p:bg>
      <p:bgPr>
        <a:gradFill rotWithShape="1">
          <a:gsLst>
            <a:gs pos="35682">
              <a:srgbClr val="E0DDDA"/>
            </a:gs>
            <a:gs pos="66200">
              <a:srgbClr val="D5D2CE"/>
            </a:gs>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4" name="object 2">
            <a:extLst>
              <a:ext uri="{FF2B5EF4-FFF2-40B4-BE49-F238E27FC236}">
                <a16:creationId xmlns:a16="http://schemas.microsoft.com/office/drawing/2014/main" id="{75C797A9-5354-4C5B-8504-C2ABE4355335}"/>
              </a:ext>
            </a:extLst>
          </p:cNvPr>
          <p:cNvSpPr>
            <a:spLocks noGrp="1"/>
          </p:cNvSpPr>
          <p:nvPr>
            <p:ph type="title" idx="4294967295"/>
          </p:nvPr>
        </p:nvSpPr>
        <p:spPr>
          <a:xfrm>
            <a:off x="0" y="0"/>
            <a:ext cx="3903663" cy="6858000"/>
          </a:xfrm>
          <a:custGeom>
            <a:avLst/>
            <a:gdLst/>
            <a:ahLst/>
            <a:cxnLst/>
            <a:rect l="l" t="t" r="r" b="b"/>
            <a:pathLst>
              <a:path w="4381500" h="5892165">
                <a:moveTo>
                  <a:pt x="4157626" y="0"/>
                </a:moveTo>
                <a:lnTo>
                  <a:pt x="0" y="0"/>
                </a:lnTo>
                <a:lnTo>
                  <a:pt x="0" y="5892100"/>
                </a:lnTo>
                <a:lnTo>
                  <a:pt x="4159125" y="5892100"/>
                </a:lnTo>
                <a:lnTo>
                  <a:pt x="4166478" y="5844461"/>
                </a:lnTo>
                <a:lnTo>
                  <a:pt x="4177769" y="5768185"/>
                </a:lnTo>
                <a:lnTo>
                  <a:pt x="4189694" y="5677380"/>
                </a:lnTo>
                <a:lnTo>
                  <a:pt x="4203956" y="5569624"/>
                </a:lnTo>
                <a:lnTo>
                  <a:pt x="4219018" y="5450367"/>
                </a:lnTo>
                <a:lnTo>
                  <a:pt x="4234855" y="5315976"/>
                </a:lnTo>
                <a:lnTo>
                  <a:pt x="4251632" y="5169476"/>
                </a:lnTo>
                <a:lnTo>
                  <a:pt x="4268409" y="5010264"/>
                </a:lnTo>
                <a:lnTo>
                  <a:pt x="4285503" y="4840757"/>
                </a:lnTo>
                <a:lnTo>
                  <a:pt x="4301340" y="4657940"/>
                </a:lnTo>
                <a:lnTo>
                  <a:pt x="4316554" y="4466640"/>
                </a:lnTo>
                <a:lnTo>
                  <a:pt x="4330359" y="4264456"/>
                </a:lnTo>
                <a:lnTo>
                  <a:pt x="4343529" y="4053789"/>
                </a:lnTo>
                <a:lnTo>
                  <a:pt x="4355912" y="3834041"/>
                </a:lnTo>
                <a:lnTo>
                  <a:pt x="4360306" y="3721442"/>
                </a:lnTo>
                <a:lnTo>
                  <a:pt x="4365170" y="3606418"/>
                </a:lnTo>
                <a:lnTo>
                  <a:pt x="4369716" y="3489579"/>
                </a:lnTo>
                <a:lnTo>
                  <a:pt x="4372701" y="3372142"/>
                </a:lnTo>
                <a:lnTo>
                  <a:pt x="4375368" y="3252279"/>
                </a:lnTo>
                <a:lnTo>
                  <a:pt x="4378187" y="3131210"/>
                </a:lnTo>
                <a:lnTo>
                  <a:pt x="4380067" y="3007715"/>
                </a:lnTo>
                <a:lnTo>
                  <a:pt x="4380067" y="2883001"/>
                </a:lnTo>
                <a:lnTo>
                  <a:pt x="4381007" y="2757093"/>
                </a:lnTo>
                <a:lnTo>
                  <a:pt x="4380067" y="2629966"/>
                </a:lnTo>
                <a:lnTo>
                  <a:pt x="4378187" y="2501023"/>
                </a:lnTo>
                <a:lnTo>
                  <a:pt x="4376460" y="2372080"/>
                </a:lnTo>
                <a:lnTo>
                  <a:pt x="4372701" y="2241321"/>
                </a:lnTo>
                <a:lnTo>
                  <a:pt x="4368777" y="2109342"/>
                </a:lnTo>
                <a:lnTo>
                  <a:pt x="4364230" y="1977377"/>
                </a:lnTo>
                <a:lnTo>
                  <a:pt x="4357804" y="1844192"/>
                </a:lnTo>
                <a:lnTo>
                  <a:pt x="4350120" y="1709801"/>
                </a:lnTo>
                <a:lnTo>
                  <a:pt x="4342742" y="1574812"/>
                </a:lnTo>
                <a:lnTo>
                  <a:pt x="4333331" y="1439811"/>
                </a:lnTo>
                <a:lnTo>
                  <a:pt x="4322041" y="1302994"/>
                </a:lnTo>
                <a:lnTo>
                  <a:pt x="4310750" y="1168006"/>
                </a:lnTo>
                <a:lnTo>
                  <a:pt x="4297733" y="1030579"/>
                </a:lnTo>
                <a:lnTo>
                  <a:pt x="4283471" y="892555"/>
                </a:lnTo>
                <a:lnTo>
                  <a:pt x="4268409" y="756348"/>
                </a:lnTo>
                <a:lnTo>
                  <a:pt x="4250844" y="618324"/>
                </a:lnTo>
                <a:lnTo>
                  <a:pt x="4232023" y="480910"/>
                </a:lnTo>
                <a:lnTo>
                  <a:pt x="4213367" y="342887"/>
                </a:lnTo>
                <a:lnTo>
                  <a:pt x="4191574" y="205473"/>
                </a:lnTo>
                <a:lnTo>
                  <a:pt x="4169298" y="68656"/>
                </a:lnTo>
                <a:lnTo>
                  <a:pt x="4157626" y="0"/>
                </a:lnTo>
                <a:close/>
              </a:path>
            </a:pathLst>
          </a:custGeom>
          <a:solidFill>
            <a:srgbClr val="00B050"/>
          </a:solidFill>
        </p:spPr>
        <p:txBody>
          <a:bodyPr wrap="square" lIns="0" tIns="0" rIns="0" bIns="0" rtlCol="0" anchor="ctr"/>
          <a:lstStyle/>
          <a:p>
            <a:pPr algn="ctr">
              <a:tabLst>
                <a:tab pos="452438" algn="l"/>
              </a:tabLst>
            </a:pPr>
            <a:r>
              <a:rPr lang="en-IN" b="1" i="1" dirty="0">
                <a:solidFill>
                  <a:schemeClr val="bg1"/>
                </a:solidFill>
                <a:latin typeface="Trebuchet MS)"/>
              </a:rPr>
              <a:t>Problems Faced</a:t>
            </a:r>
            <a:br>
              <a:rPr lang="en-IN" b="1" i="1" dirty="0">
                <a:solidFill>
                  <a:schemeClr val="bg1"/>
                </a:solidFill>
                <a:latin typeface="Trebuchet MS)"/>
              </a:rPr>
            </a:br>
            <a:r>
              <a:rPr lang="en-IN" b="1" i="1" dirty="0">
                <a:solidFill>
                  <a:schemeClr val="bg1"/>
                </a:solidFill>
                <a:latin typeface="Trebuchet MS)"/>
              </a:rPr>
              <a:t>by traveller</a:t>
            </a:r>
          </a:p>
        </p:txBody>
      </p:sp>
      <p:sp>
        <p:nvSpPr>
          <p:cNvPr id="13" name="TextBox 12">
            <a:extLst>
              <a:ext uri="{FF2B5EF4-FFF2-40B4-BE49-F238E27FC236}">
                <a16:creationId xmlns:a16="http://schemas.microsoft.com/office/drawing/2014/main" id="{36753485-00BA-4600-AA15-B934B3876C0F}"/>
              </a:ext>
            </a:extLst>
          </p:cNvPr>
          <p:cNvSpPr txBox="1"/>
          <p:nvPr/>
        </p:nvSpPr>
        <p:spPr>
          <a:xfrm>
            <a:off x="3903663" y="94270"/>
            <a:ext cx="8288337" cy="461665"/>
          </a:xfrm>
          <a:prstGeom prst="rect">
            <a:avLst/>
          </a:prstGeom>
          <a:noFill/>
        </p:spPr>
        <p:txBody>
          <a:bodyPr wrap="square" rtlCol="0">
            <a:spAutoFit/>
          </a:bodyPr>
          <a:lstStyle/>
          <a:p>
            <a:pPr algn="ctr"/>
            <a:r>
              <a:rPr lang="en-IN" sz="2400" b="1" u="sng" dirty="0">
                <a:latin typeface="Trebuchet MS)"/>
              </a:rPr>
              <a:t>Hyperlocal travel</a:t>
            </a:r>
          </a:p>
        </p:txBody>
      </p:sp>
      <p:sp>
        <p:nvSpPr>
          <p:cNvPr id="18" name="Rectangle: Rounded Corners 17">
            <a:extLst>
              <a:ext uri="{FF2B5EF4-FFF2-40B4-BE49-F238E27FC236}">
                <a16:creationId xmlns:a16="http://schemas.microsoft.com/office/drawing/2014/main" id="{68DAEC5F-6B7D-4BA4-9E4E-0151D28AF832}"/>
              </a:ext>
            </a:extLst>
          </p:cNvPr>
          <p:cNvSpPr/>
          <p:nvPr/>
        </p:nvSpPr>
        <p:spPr>
          <a:xfrm>
            <a:off x="4938659" y="4345969"/>
            <a:ext cx="6513830" cy="1083600"/>
          </a:xfrm>
          <a:prstGeom prst="roundRect">
            <a:avLst>
              <a:gd name="adj" fmla="val 28392"/>
            </a:avLst>
          </a:prstGeom>
          <a:solidFill>
            <a:schemeClr val="bg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455737" indent="-285750">
              <a:buFont typeface="Arial" panose="020B0604020202020204" pitchFamily="34" charset="0"/>
              <a:buChar char="•"/>
            </a:pPr>
            <a:r>
              <a:rPr lang="en-IN" sz="1600" b="1" u="sng" dirty="0">
                <a:solidFill>
                  <a:schemeClr val="tx1"/>
                </a:solidFill>
                <a:latin typeface="Trebuchet MS)"/>
              </a:rPr>
              <a:t>Incontinent</a:t>
            </a:r>
          </a:p>
          <a:p>
            <a:pPr marL="1169987"/>
            <a:r>
              <a:rPr lang="en-IN" sz="1600" dirty="0">
                <a:solidFill>
                  <a:schemeClr val="tx1"/>
                </a:solidFill>
                <a:latin typeface="Trebuchet MS)"/>
              </a:rPr>
              <a:t>Going to the bus stop to catch the bus, even if he can catch the bus without going to the bus stop.</a:t>
            </a:r>
          </a:p>
          <a:p>
            <a:pPr marL="1455737" indent="-285750">
              <a:buFont typeface="Arial" panose="020B0604020202020204" pitchFamily="34" charset="0"/>
              <a:buChar char="•"/>
            </a:pPr>
            <a:endParaRPr lang="en-IN" sz="1600" b="1" u="sng" dirty="0">
              <a:solidFill>
                <a:schemeClr val="tx1"/>
              </a:solidFill>
              <a:latin typeface="Trebuchet MS)"/>
            </a:endParaRPr>
          </a:p>
        </p:txBody>
      </p:sp>
      <p:sp>
        <p:nvSpPr>
          <p:cNvPr id="16" name="Rectangle: Rounded Corners 15">
            <a:extLst>
              <a:ext uri="{FF2B5EF4-FFF2-40B4-BE49-F238E27FC236}">
                <a16:creationId xmlns:a16="http://schemas.microsoft.com/office/drawing/2014/main" id="{6611F42C-D9D0-4096-A19C-4AEA28ED3FBE}"/>
              </a:ext>
            </a:extLst>
          </p:cNvPr>
          <p:cNvSpPr/>
          <p:nvPr/>
        </p:nvSpPr>
        <p:spPr>
          <a:xfrm>
            <a:off x="4911676" y="5605994"/>
            <a:ext cx="6513830" cy="1083600"/>
          </a:xfrm>
          <a:prstGeom prst="roundRect">
            <a:avLst>
              <a:gd name="adj" fmla="val 21527"/>
            </a:avLst>
          </a:prstGeom>
          <a:solidFill>
            <a:schemeClr val="bg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524000" indent="-354013">
              <a:buFont typeface="Arial" panose="020B0604020202020204" pitchFamily="34" charset="0"/>
              <a:buChar char="•"/>
            </a:pPr>
            <a:r>
              <a:rPr lang="en-IN" sz="1600" b="1" u="sng" dirty="0">
                <a:solidFill>
                  <a:schemeClr val="tx1"/>
                </a:solidFill>
                <a:latin typeface="Trebuchet MS)"/>
              </a:rPr>
              <a:t>Crowd </a:t>
            </a:r>
          </a:p>
          <a:p>
            <a:pPr marL="1169987"/>
            <a:r>
              <a:rPr lang="en-IN" sz="1600" dirty="0">
                <a:solidFill>
                  <a:schemeClr val="tx1"/>
                </a:solidFill>
                <a:latin typeface="Trebuchet MS)"/>
              </a:rPr>
              <a:t>Standing at bus stop, train station or subway cannot determine the crowd nor book his/her seat. </a:t>
            </a:r>
            <a:endParaRPr lang="en-IN" sz="1600" b="1" u="sng" dirty="0">
              <a:solidFill>
                <a:schemeClr val="tx1"/>
              </a:solidFill>
              <a:latin typeface="Trebuchet MS)"/>
            </a:endParaRPr>
          </a:p>
        </p:txBody>
      </p:sp>
      <p:sp>
        <p:nvSpPr>
          <p:cNvPr id="17" name="Rectangle: Rounded Corners 16">
            <a:extLst>
              <a:ext uri="{FF2B5EF4-FFF2-40B4-BE49-F238E27FC236}">
                <a16:creationId xmlns:a16="http://schemas.microsoft.com/office/drawing/2014/main" id="{64044E55-7157-4F99-A9D0-6D36D6E815EE}"/>
              </a:ext>
            </a:extLst>
          </p:cNvPr>
          <p:cNvSpPr/>
          <p:nvPr/>
        </p:nvSpPr>
        <p:spPr>
          <a:xfrm>
            <a:off x="4938659" y="565896"/>
            <a:ext cx="6513830" cy="1083372"/>
          </a:xfrm>
          <a:prstGeom prst="roundRect">
            <a:avLst>
              <a:gd name="adj" fmla="val 21527"/>
            </a:avLst>
          </a:prstGeom>
          <a:solidFill>
            <a:schemeClr val="bg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635125" indent="-285750">
              <a:buFont typeface="Arial" panose="020B0604020202020204" pitchFamily="34" charset="0"/>
              <a:buChar char="•"/>
            </a:pPr>
            <a:r>
              <a:rPr lang="en-IN" sz="1600" b="1" u="sng" dirty="0">
                <a:solidFill>
                  <a:schemeClr val="tx1"/>
                </a:solidFill>
                <a:latin typeface="Trebuchet MS)"/>
              </a:rPr>
              <a:t>Multiple booking</a:t>
            </a:r>
          </a:p>
          <a:p>
            <a:pPr marL="1349375"/>
            <a:r>
              <a:rPr lang="en-IN" sz="1600" dirty="0">
                <a:solidFill>
                  <a:schemeClr val="tx1"/>
                </a:solidFill>
                <a:latin typeface="Trebuchet MS)"/>
              </a:rPr>
              <a:t>If a person has to travel from one place to other, He/she in turn has to make multiple travel bookings for different modes of transport.  </a:t>
            </a:r>
          </a:p>
        </p:txBody>
      </p:sp>
      <p:sp>
        <p:nvSpPr>
          <p:cNvPr id="22" name="Rectangle: Rounded Corners 21">
            <a:extLst>
              <a:ext uri="{FF2B5EF4-FFF2-40B4-BE49-F238E27FC236}">
                <a16:creationId xmlns:a16="http://schemas.microsoft.com/office/drawing/2014/main" id="{E6B8BF48-5635-4E7B-8FA5-B8BBCB4B0AA0}"/>
              </a:ext>
            </a:extLst>
          </p:cNvPr>
          <p:cNvSpPr/>
          <p:nvPr/>
        </p:nvSpPr>
        <p:spPr>
          <a:xfrm>
            <a:off x="4938659" y="1825920"/>
            <a:ext cx="6513830" cy="1083373"/>
          </a:xfrm>
          <a:prstGeom prst="roundRect">
            <a:avLst>
              <a:gd name="adj" fmla="val 21527"/>
            </a:avLst>
          </a:prstGeom>
          <a:solidFill>
            <a:schemeClr val="bg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635125" indent="-285750">
              <a:buFont typeface="Arial" panose="020B0604020202020204" pitchFamily="34" charset="0"/>
              <a:buChar char="•"/>
            </a:pPr>
            <a:r>
              <a:rPr lang="en-IN" sz="1600" b="1" u="sng" dirty="0">
                <a:solidFill>
                  <a:schemeClr val="tx1"/>
                </a:solidFill>
                <a:latin typeface="Trebuchet MS)"/>
              </a:rPr>
              <a:t>Payment</a:t>
            </a:r>
          </a:p>
          <a:p>
            <a:pPr marL="1349375"/>
            <a:r>
              <a:rPr lang="en-IN" sz="1600" dirty="0">
                <a:solidFill>
                  <a:schemeClr val="tx1"/>
                </a:solidFill>
                <a:latin typeface="Trebuchet MS)"/>
              </a:rPr>
              <a:t>He/she has to make multiple payments for each mode of transport he travels, and many a times in cash as digital payments are not supported.</a:t>
            </a:r>
          </a:p>
        </p:txBody>
      </p:sp>
      <p:sp>
        <p:nvSpPr>
          <p:cNvPr id="23" name="Rectangle: Rounded Corners 22">
            <a:extLst>
              <a:ext uri="{FF2B5EF4-FFF2-40B4-BE49-F238E27FC236}">
                <a16:creationId xmlns:a16="http://schemas.microsoft.com/office/drawing/2014/main" id="{B0939139-2C5E-4EA4-A1F5-67DDA9A7CEC9}"/>
              </a:ext>
            </a:extLst>
          </p:cNvPr>
          <p:cNvSpPr/>
          <p:nvPr/>
        </p:nvSpPr>
        <p:spPr>
          <a:xfrm>
            <a:off x="4911676" y="3085944"/>
            <a:ext cx="6513830" cy="1083600"/>
          </a:xfrm>
          <a:prstGeom prst="roundRect">
            <a:avLst>
              <a:gd name="adj" fmla="val 21527"/>
            </a:avLst>
          </a:prstGeom>
          <a:solidFill>
            <a:schemeClr val="bg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635125" indent="-285750">
              <a:buFont typeface="Arial" panose="020B0604020202020204" pitchFamily="34" charset="0"/>
              <a:buChar char="•"/>
            </a:pPr>
            <a:r>
              <a:rPr lang="en-IN" sz="1600" b="1" u="sng" dirty="0">
                <a:solidFill>
                  <a:schemeClr val="tx1"/>
                </a:solidFill>
                <a:latin typeface="Trebuchet MS)"/>
              </a:rPr>
              <a:t>Time taking</a:t>
            </a:r>
          </a:p>
          <a:p>
            <a:pPr marL="1347788"/>
            <a:r>
              <a:rPr lang="en-IN" sz="1600" dirty="0">
                <a:solidFill>
                  <a:schemeClr val="tx1"/>
                </a:solidFill>
                <a:latin typeface="Trebuchet MS)"/>
              </a:rPr>
              <a:t>Multiple modes impose waiting at various stops to catch the next form of transport.</a:t>
            </a:r>
          </a:p>
        </p:txBody>
      </p:sp>
      <p:sp>
        <p:nvSpPr>
          <p:cNvPr id="9" name="Hexagon 8">
            <a:extLst>
              <a:ext uri="{FF2B5EF4-FFF2-40B4-BE49-F238E27FC236}">
                <a16:creationId xmlns:a16="http://schemas.microsoft.com/office/drawing/2014/main" id="{612DB5AA-4958-4A9E-BB06-73B2886EBC7D}"/>
              </a:ext>
            </a:extLst>
          </p:cNvPr>
          <p:cNvSpPr/>
          <p:nvPr/>
        </p:nvSpPr>
        <p:spPr>
          <a:xfrm>
            <a:off x="4938659" y="565896"/>
            <a:ext cx="1157341" cy="1083371"/>
          </a:xfrm>
          <a:prstGeom prst="hexagon">
            <a:avLst/>
          </a:prstGeom>
          <a:solidFill>
            <a:srgbClr val="7030A0"/>
          </a:solidFill>
        </p:spPr>
        <p:style>
          <a:lnRef idx="2">
            <a:schemeClr val="dk1"/>
          </a:lnRef>
          <a:fillRef idx="1">
            <a:schemeClr val="lt1"/>
          </a:fillRef>
          <a:effectRef idx="0">
            <a:schemeClr val="dk1"/>
          </a:effectRef>
          <a:fontRef idx="minor">
            <a:schemeClr val="dk1"/>
          </a:fontRef>
        </p:style>
        <p:txBody>
          <a:bodyPr rtlCol="0" anchor="ctr"/>
          <a:lstStyle/>
          <a:p>
            <a:pPr algn="ctr"/>
            <a:endParaRPr lang="en-IN" dirty="0">
              <a:latin typeface="Trebuchet MS)"/>
            </a:endParaRPr>
          </a:p>
        </p:txBody>
      </p:sp>
      <p:pic>
        <p:nvPicPr>
          <p:cNvPr id="19" name="Graphic 18">
            <a:extLst>
              <a:ext uri="{FF2B5EF4-FFF2-40B4-BE49-F238E27FC236}">
                <a16:creationId xmlns:a16="http://schemas.microsoft.com/office/drawing/2014/main" id="{194337A6-B2D8-4AF2-B84A-BF8C13C3016B}"/>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085667" y="797306"/>
            <a:ext cx="464642" cy="476853"/>
          </a:xfrm>
          <a:prstGeom prst="rect">
            <a:avLst/>
          </a:prstGeom>
        </p:spPr>
      </p:pic>
      <p:pic>
        <p:nvPicPr>
          <p:cNvPr id="15" name="Graphic 14">
            <a:extLst>
              <a:ext uri="{FF2B5EF4-FFF2-40B4-BE49-F238E27FC236}">
                <a16:creationId xmlns:a16="http://schemas.microsoft.com/office/drawing/2014/main" id="{F75DE749-89CA-46B1-A771-E80BB83DEAD1}"/>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5631357" y="880031"/>
            <a:ext cx="310896" cy="310896"/>
          </a:xfrm>
          <a:prstGeom prst="rect">
            <a:avLst/>
          </a:prstGeom>
        </p:spPr>
      </p:pic>
      <p:sp>
        <p:nvSpPr>
          <p:cNvPr id="20" name="Hexagon 19">
            <a:extLst>
              <a:ext uri="{FF2B5EF4-FFF2-40B4-BE49-F238E27FC236}">
                <a16:creationId xmlns:a16="http://schemas.microsoft.com/office/drawing/2014/main" id="{4ECD07A5-6C34-4E96-B375-18BC720C56A2}"/>
              </a:ext>
            </a:extLst>
          </p:cNvPr>
          <p:cNvSpPr/>
          <p:nvPr/>
        </p:nvSpPr>
        <p:spPr>
          <a:xfrm>
            <a:off x="4938659" y="1825691"/>
            <a:ext cx="1091382" cy="1083371"/>
          </a:xfrm>
          <a:prstGeom prst="hexagon">
            <a:avLst/>
          </a:prstGeom>
          <a:solidFill>
            <a:srgbClr val="7030A0"/>
          </a:solidFill>
        </p:spPr>
        <p:style>
          <a:lnRef idx="2">
            <a:schemeClr val="dk1"/>
          </a:lnRef>
          <a:fillRef idx="1">
            <a:schemeClr val="lt1"/>
          </a:fillRef>
          <a:effectRef idx="0">
            <a:schemeClr val="dk1"/>
          </a:effectRef>
          <a:fontRef idx="minor">
            <a:schemeClr val="dk1"/>
          </a:fontRef>
        </p:style>
        <p:txBody>
          <a:bodyPr rtlCol="0" anchor="ctr"/>
          <a:lstStyle/>
          <a:p>
            <a:pPr algn="ctr"/>
            <a:endParaRPr lang="en-IN">
              <a:latin typeface="Trebuchet MS)"/>
            </a:endParaRPr>
          </a:p>
        </p:txBody>
      </p:sp>
      <p:pic>
        <p:nvPicPr>
          <p:cNvPr id="24" name="Graphic 23">
            <a:extLst>
              <a:ext uri="{FF2B5EF4-FFF2-40B4-BE49-F238E27FC236}">
                <a16:creationId xmlns:a16="http://schemas.microsoft.com/office/drawing/2014/main" id="{05261BC1-941B-4760-B11E-67CBA4D0262C}"/>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208124" y="2091987"/>
            <a:ext cx="552450" cy="552450"/>
          </a:xfrm>
          <a:prstGeom prst="rect">
            <a:avLst/>
          </a:prstGeom>
        </p:spPr>
      </p:pic>
      <p:sp>
        <p:nvSpPr>
          <p:cNvPr id="21" name="Hexagon 20">
            <a:extLst>
              <a:ext uri="{FF2B5EF4-FFF2-40B4-BE49-F238E27FC236}">
                <a16:creationId xmlns:a16="http://schemas.microsoft.com/office/drawing/2014/main" id="{E611E75D-74B0-4578-A8C6-75A04177C7DA}"/>
              </a:ext>
            </a:extLst>
          </p:cNvPr>
          <p:cNvSpPr/>
          <p:nvPr/>
        </p:nvSpPr>
        <p:spPr>
          <a:xfrm>
            <a:off x="4911676" y="3085485"/>
            <a:ext cx="1118363" cy="1083371"/>
          </a:xfrm>
          <a:prstGeom prst="hexagon">
            <a:avLst/>
          </a:prstGeom>
          <a:solidFill>
            <a:srgbClr val="7030A0"/>
          </a:solidFill>
        </p:spPr>
        <p:style>
          <a:lnRef idx="2">
            <a:schemeClr val="dk1"/>
          </a:lnRef>
          <a:fillRef idx="1">
            <a:schemeClr val="lt1"/>
          </a:fillRef>
          <a:effectRef idx="0">
            <a:schemeClr val="dk1"/>
          </a:effectRef>
          <a:fontRef idx="minor">
            <a:schemeClr val="dk1"/>
          </a:fontRef>
        </p:style>
        <p:txBody>
          <a:bodyPr rtlCol="0" anchor="ctr"/>
          <a:lstStyle/>
          <a:p>
            <a:pPr algn="ctr"/>
            <a:endParaRPr lang="en-IN" dirty="0">
              <a:latin typeface="Trebuchet MS)"/>
            </a:endParaRPr>
          </a:p>
        </p:txBody>
      </p:sp>
      <p:pic>
        <p:nvPicPr>
          <p:cNvPr id="26" name="Graphic 25">
            <a:extLst>
              <a:ext uri="{FF2B5EF4-FFF2-40B4-BE49-F238E27FC236}">
                <a16:creationId xmlns:a16="http://schemas.microsoft.com/office/drawing/2014/main" id="{B9D30ECD-B462-42A8-B9C3-641BDEBB4681}"/>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165618" y="3341537"/>
            <a:ext cx="571500" cy="571500"/>
          </a:xfrm>
          <a:prstGeom prst="rect">
            <a:avLst/>
          </a:prstGeom>
        </p:spPr>
      </p:pic>
      <p:sp>
        <p:nvSpPr>
          <p:cNvPr id="25" name="Hexagon 24">
            <a:extLst>
              <a:ext uri="{FF2B5EF4-FFF2-40B4-BE49-F238E27FC236}">
                <a16:creationId xmlns:a16="http://schemas.microsoft.com/office/drawing/2014/main" id="{338085B7-BD93-44C6-A823-C5CAF50782D8}"/>
              </a:ext>
            </a:extLst>
          </p:cNvPr>
          <p:cNvSpPr/>
          <p:nvPr/>
        </p:nvSpPr>
        <p:spPr>
          <a:xfrm>
            <a:off x="4938658" y="5615035"/>
            <a:ext cx="1157341" cy="1083371"/>
          </a:xfrm>
          <a:prstGeom prst="hexagon">
            <a:avLst/>
          </a:prstGeom>
          <a:solidFill>
            <a:srgbClr val="7030A0"/>
          </a:solidFill>
        </p:spPr>
        <p:style>
          <a:lnRef idx="2">
            <a:schemeClr val="dk1"/>
          </a:lnRef>
          <a:fillRef idx="1">
            <a:schemeClr val="lt1"/>
          </a:fillRef>
          <a:effectRef idx="0">
            <a:schemeClr val="dk1"/>
          </a:effectRef>
          <a:fontRef idx="minor">
            <a:schemeClr val="dk1"/>
          </a:fontRef>
        </p:style>
        <p:txBody>
          <a:bodyPr rtlCol="0" anchor="ctr"/>
          <a:lstStyle/>
          <a:p>
            <a:pPr algn="ctr"/>
            <a:endParaRPr lang="en-IN" dirty="0">
              <a:latin typeface="Trebuchet MS)"/>
            </a:endParaRPr>
          </a:p>
        </p:txBody>
      </p:sp>
      <p:sp>
        <p:nvSpPr>
          <p:cNvPr id="27" name="Hexagon 26">
            <a:extLst>
              <a:ext uri="{FF2B5EF4-FFF2-40B4-BE49-F238E27FC236}">
                <a16:creationId xmlns:a16="http://schemas.microsoft.com/office/drawing/2014/main" id="{08ACC29E-86D1-49A1-944B-E2989A413D89}"/>
              </a:ext>
            </a:extLst>
          </p:cNvPr>
          <p:cNvSpPr/>
          <p:nvPr/>
        </p:nvSpPr>
        <p:spPr>
          <a:xfrm>
            <a:off x="4971638" y="4341929"/>
            <a:ext cx="1157341" cy="1083371"/>
          </a:xfrm>
          <a:prstGeom prst="hexagon">
            <a:avLst/>
          </a:prstGeom>
          <a:solidFill>
            <a:srgbClr val="7030A0"/>
          </a:solidFill>
        </p:spPr>
        <p:style>
          <a:lnRef idx="2">
            <a:schemeClr val="dk1"/>
          </a:lnRef>
          <a:fillRef idx="1">
            <a:schemeClr val="lt1"/>
          </a:fillRef>
          <a:effectRef idx="0">
            <a:schemeClr val="dk1"/>
          </a:effectRef>
          <a:fontRef idx="minor">
            <a:schemeClr val="dk1"/>
          </a:fontRef>
        </p:style>
        <p:txBody>
          <a:bodyPr rtlCol="0" anchor="ctr"/>
          <a:lstStyle/>
          <a:p>
            <a:pPr algn="ctr"/>
            <a:endParaRPr lang="en-IN" dirty="0">
              <a:latin typeface="Trebuchet MS)"/>
            </a:endParaRPr>
          </a:p>
        </p:txBody>
      </p:sp>
      <p:pic>
        <p:nvPicPr>
          <p:cNvPr id="3" name="Graphic 2">
            <a:extLst>
              <a:ext uri="{FF2B5EF4-FFF2-40B4-BE49-F238E27FC236}">
                <a16:creationId xmlns:a16="http://schemas.microsoft.com/office/drawing/2014/main" id="{DE9B9686-E1BF-440F-94D7-D1C56D7E739E}"/>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153557" y="5780179"/>
            <a:ext cx="735229" cy="735229"/>
          </a:xfrm>
          <a:prstGeom prst="rect">
            <a:avLst/>
          </a:prstGeom>
        </p:spPr>
      </p:pic>
      <p:pic>
        <p:nvPicPr>
          <p:cNvPr id="10" name="Graphic 9">
            <a:extLst>
              <a:ext uri="{FF2B5EF4-FFF2-40B4-BE49-F238E27FC236}">
                <a16:creationId xmlns:a16="http://schemas.microsoft.com/office/drawing/2014/main" id="{32ABC200-F5CC-48E2-BCCF-BC4665F66E6B}"/>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165618" y="4516812"/>
            <a:ext cx="758876" cy="758876"/>
          </a:xfrm>
          <a:prstGeom prst="rect">
            <a:avLst/>
          </a:prstGeom>
        </p:spPr>
      </p:pic>
    </p:spTree>
    <p:extLst>
      <p:ext uri="{BB962C8B-B14F-4D97-AF65-F5344CB8AC3E}">
        <p14:creationId xmlns:p14="http://schemas.microsoft.com/office/powerpoint/2010/main" val="255859774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6.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6D512D-AB12-4BD6-AD64-3CD1035209CB}"/>
              </a:ext>
            </a:extLst>
          </p:cNvPr>
          <p:cNvSpPr>
            <a:spLocks noGrp="1"/>
          </p:cNvSpPr>
          <p:nvPr>
            <p:ph type="title"/>
          </p:nvPr>
        </p:nvSpPr>
        <p:spPr>
          <a:xfrm>
            <a:off x="1451579" y="0"/>
            <a:ext cx="9603275" cy="786582"/>
          </a:xfrm>
        </p:spPr>
        <p:txBody>
          <a:bodyPr anchor="ctr"/>
          <a:lstStyle/>
          <a:p>
            <a:pPr algn="ctr"/>
            <a:r>
              <a:rPr lang="en-IN" b="1" u="sng" dirty="0">
                <a:latin typeface="Trebuchet MS" panose="020B0603020202020204" pitchFamily="34" charset="0"/>
              </a:rPr>
              <a:t>Addressing Problems</a:t>
            </a:r>
          </a:p>
        </p:txBody>
      </p:sp>
      <p:sp>
        <p:nvSpPr>
          <p:cNvPr id="11" name="Content Placeholder 10">
            <a:extLst>
              <a:ext uri="{FF2B5EF4-FFF2-40B4-BE49-F238E27FC236}">
                <a16:creationId xmlns:a16="http://schemas.microsoft.com/office/drawing/2014/main" id="{7037F003-C66E-407F-8531-73991716965B}"/>
              </a:ext>
            </a:extLst>
          </p:cNvPr>
          <p:cNvSpPr>
            <a:spLocks noGrp="1"/>
          </p:cNvSpPr>
          <p:nvPr>
            <p:ph idx="1"/>
          </p:nvPr>
        </p:nvSpPr>
        <p:spPr>
          <a:xfrm>
            <a:off x="127819" y="786582"/>
            <a:ext cx="12064181" cy="6071418"/>
          </a:xfrm>
        </p:spPr>
        <p:txBody>
          <a:bodyPr/>
          <a:lstStyle/>
          <a:p>
            <a:pPr marL="0" indent="0">
              <a:buNone/>
            </a:pPr>
            <a:r>
              <a:rPr lang="en-IN" b="1" u="sng" dirty="0">
                <a:latin typeface="Trebuchet MS" panose="020B0603020202020204" pitchFamily="34" charset="0"/>
              </a:rPr>
              <a:t>Hyperlocal travel</a:t>
            </a:r>
          </a:p>
          <a:p>
            <a:pPr marL="0" indent="0">
              <a:buNone/>
            </a:pPr>
            <a:r>
              <a:rPr lang="en-IN" sz="1800" dirty="0">
                <a:latin typeface="Trebuchet MS" panose="020B0603020202020204" pitchFamily="34" charset="0"/>
              </a:rPr>
              <a:t>Imagine travelling to your place of work in the following manner- </a:t>
            </a:r>
          </a:p>
        </p:txBody>
      </p:sp>
      <p:pic>
        <p:nvPicPr>
          <p:cNvPr id="10" name="Graphic 9">
            <a:extLst>
              <a:ext uri="{FF2B5EF4-FFF2-40B4-BE49-F238E27FC236}">
                <a16:creationId xmlns:a16="http://schemas.microsoft.com/office/drawing/2014/main" id="{89FE7E06-165E-4348-9E63-99FDA279AC2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21487" y="1836466"/>
            <a:ext cx="1152981" cy="1152981"/>
          </a:xfrm>
          <a:prstGeom prst="rect">
            <a:avLst/>
          </a:prstGeom>
        </p:spPr>
      </p:pic>
      <p:pic>
        <p:nvPicPr>
          <p:cNvPr id="13" name="Graphic 12">
            <a:extLst>
              <a:ext uri="{FF2B5EF4-FFF2-40B4-BE49-F238E27FC236}">
                <a16:creationId xmlns:a16="http://schemas.microsoft.com/office/drawing/2014/main" id="{10944D64-1F82-4A16-882D-C379FCABB13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31567" y="2467136"/>
            <a:ext cx="532823" cy="532823"/>
          </a:xfrm>
          <a:prstGeom prst="rect">
            <a:avLst/>
          </a:prstGeom>
        </p:spPr>
      </p:pic>
      <p:pic>
        <p:nvPicPr>
          <p:cNvPr id="15" name="Graphic 14">
            <a:extLst>
              <a:ext uri="{FF2B5EF4-FFF2-40B4-BE49-F238E27FC236}">
                <a16:creationId xmlns:a16="http://schemas.microsoft.com/office/drawing/2014/main" id="{0B877367-0091-456F-8E50-4AAFE8E7E7A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16200000">
            <a:off x="2113098" y="2264637"/>
            <a:ext cx="831273" cy="831273"/>
          </a:xfrm>
          <a:prstGeom prst="rect">
            <a:avLst/>
          </a:prstGeom>
        </p:spPr>
      </p:pic>
      <p:pic>
        <p:nvPicPr>
          <p:cNvPr id="19" name="Graphic 18">
            <a:extLst>
              <a:ext uri="{FF2B5EF4-FFF2-40B4-BE49-F238E27FC236}">
                <a16:creationId xmlns:a16="http://schemas.microsoft.com/office/drawing/2014/main" id="{82CB6E59-3CD8-4488-B4FB-B24A0467019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259796" y="2040793"/>
            <a:ext cx="1152981" cy="1152981"/>
          </a:xfrm>
          <a:prstGeom prst="rect">
            <a:avLst/>
          </a:prstGeom>
        </p:spPr>
      </p:pic>
      <p:pic>
        <p:nvPicPr>
          <p:cNvPr id="34" name="Graphic 33">
            <a:extLst>
              <a:ext uri="{FF2B5EF4-FFF2-40B4-BE49-F238E27FC236}">
                <a16:creationId xmlns:a16="http://schemas.microsoft.com/office/drawing/2014/main" id="{72EAFD6D-53FF-4190-8665-E992F471E3A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16200000">
            <a:off x="4674484" y="2263954"/>
            <a:ext cx="831273" cy="831273"/>
          </a:xfrm>
          <a:prstGeom prst="rect">
            <a:avLst/>
          </a:prstGeom>
        </p:spPr>
      </p:pic>
      <p:pic>
        <p:nvPicPr>
          <p:cNvPr id="26" name="Graphic 25">
            <a:extLst>
              <a:ext uri="{FF2B5EF4-FFF2-40B4-BE49-F238E27FC236}">
                <a16:creationId xmlns:a16="http://schemas.microsoft.com/office/drawing/2014/main" id="{3B5DD6A1-15CF-49D6-8E91-B52994DA0BCA}"/>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709877" y="2040793"/>
            <a:ext cx="1306260" cy="1306260"/>
          </a:xfrm>
          <a:prstGeom prst="rect">
            <a:avLst/>
          </a:prstGeom>
        </p:spPr>
      </p:pic>
      <p:pic>
        <p:nvPicPr>
          <p:cNvPr id="31" name="Graphic 30">
            <a:extLst>
              <a:ext uri="{FF2B5EF4-FFF2-40B4-BE49-F238E27FC236}">
                <a16:creationId xmlns:a16="http://schemas.microsoft.com/office/drawing/2014/main" id="{4AED24B8-F5DB-44D9-89C9-156D2B6F8890}"/>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709877" y="2398630"/>
            <a:ext cx="561921" cy="561921"/>
          </a:xfrm>
          <a:prstGeom prst="rect">
            <a:avLst/>
          </a:prstGeom>
        </p:spPr>
      </p:pic>
      <p:pic>
        <p:nvPicPr>
          <p:cNvPr id="41" name="Graphic 40">
            <a:extLst>
              <a:ext uri="{FF2B5EF4-FFF2-40B4-BE49-F238E27FC236}">
                <a16:creationId xmlns:a16="http://schemas.microsoft.com/office/drawing/2014/main" id="{F7536997-D8C8-4F7F-8C19-C8457127EAF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16200000">
            <a:off x="7416385" y="2292028"/>
            <a:ext cx="831273" cy="831273"/>
          </a:xfrm>
          <a:prstGeom prst="rect">
            <a:avLst/>
          </a:prstGeom>
        </p:spPr>
      </p:pic>
      <p:pic>
        <p:nvPicPr>
          <p:cNvPr id="38" name="Graphic 37">
            <a:extLst>
              <a:ext uri="{FF2B5EF4-FFF2-40B4-BE49-F238E27FC236}">
                <a16:creationId xmlns:a16="http://schemas.microsoft.com/office/drawing/2014/main" id="{E428FFA5-30AD-47B6-AA7F-D7A90C184E8A}"/>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8477076" y="2124680"/>
            <a:ext cx="1152981" cy="1152981"/>
          </a:xfrm>
          <a:prstGeom prst="rect">
            <a:avLst/>
          </a:prstGeom>
        </p:spPr>
      </p:pic>
      <p:pic>
        <p:nvPicPr>
          <p:cNvPr id="43" name="Graphic 42">
            <a:extLst>
              <a:ext uri="{FF2B5EF4-FFF2-40B4-BE49-F238E27FC236}">
                <a16:creationId xmlns:a16="http://schemas.microsoft.com/office/drawing/2014/main" id="{574D78CD-42FD-43BC-AEA8-D39751747ADB}"/>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0783942" y="2124680"/>
            <a:ext cx="1152981" cy="1152981"/>
          </a:xfrm>
          <a:prstGeom prst="rect">
            <a:avLst/>
          </a:prstGeom>
        </p:spPr>
      </p:pic>
      <p:pic>
        <p:nvPicPr>
          <p:cNvPr id="45" name="Graphic 44">
            <a:extLst>
              <a:ext uri="{FF2B5EF4-FFF2-40B4-BE49-F238E27FC236}">
                <a16:creationId xmlns:a16="http://schemas.microsoft.com/office/drawing/2014/main" id="{8EFB1259-AF2F-4E00-AD43-392A4B5A974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5400000">
            <a:off x="9570899" y="4645480"/>
            <a:ext cx="831273" cy="1083309"/>
          </a:xfrm>
          <a:prstGeom prst="rect">
            <a:avLst/>
          </a:prstGeom>
        </p:spPr>
      </p:pic>
      <p:pic>
        <p:nvPicPr>
          <p:cNvPr id="46" name="Graphic 45">
            <a:extLst>
              <a:ext uri="{FF2B5EF4-FFF2-40B4-BE49-F238E27FC236}">
                <a16:creationId xmlns:a16="http://schemas.microsoft.com/office/drawing/2014/main" id="{D8B446B9-02F1-41F8-947E-523E51326A0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16200000">
            <a:off x="9896389" y="2282977"/>
            <a:ext cx="831273" cy="831273"/>
          </a:xfrm>
          <a:prstGeom prst="rect">
            <a:avLst/>
          </a:prstGeom>
        </p:spPr>
      </p:pic>
      <p:pic>
        <p:nvPicPr>
          <p:cNvPr id="47" name="Graphic 46">
            <a:extLst>
              <a:ext uri="{FF2B5EF4-FFF2-40B4-BE49-F238E27FC236}">
                <a16:creationId xmlns:a16="http://schemas.microsoft.com/office/drawing/2014/main" id="{0DF58A0A-BB97-4FCF-8CFC-9CF90CEACBD5}"/>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0666288" y="4610645"/>
            <a:ext cx="1152981" cy="1152981"/>
          </a:xfrm>
          <a:prstGeom prst="rect">
            <a:avLst/>
          </a:prstGeom>
        </p:spPr>
      </p:pic>
      <p:pic>
        <p:nvPicPr>
          <p:cNvPr id="48" name="Graphic 47">
            <a:extLst>
              <a:ext uri="{FF2B5EF4-FFF2-40B4-BE49-F238E27FC236}">
                <a16:creationId xmlns:a16="http://schemas.microsoft.com/office/drawing/2014/main" id="{4C83626A-E620-4E77-9FDD-48210F79D3E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827143" y="3821754"/>
            <a:ext cx="831273" cy="728946"/>
          </a:xfrm>
          <a:prstGeom prst="rect">
            <a:avLst/>
          </a:prstGeom>
        </p:spPr>
      </p:pic>
      <p:pic>
        <p:nvPicPr>
          <p:cNvPr id="50" name="Graphic 49">
            <a:extLst>
              <a:ext uri="{FF2B5EF4-FFF2-40B4-BE49-F238E27FC236}">
                <a16:creationId xmlns:a16="http://schemas.microsoft.com/office/drawing/2014/main" id="{CA638B28-AA11-471D-8491-4AB6EC8D5F46}"/>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8360500" y="4680318"/>
            <a:ext cx="1083308" cy="1083308"/>
          </a:xfrm>
          <a:prstGeom prst="rect">
            <a:avLst/>
          </a:prstGeom>
        </p:spPr>
      </p:pic>
      <p:sp>
        <p:nvSpPr>
          <p:cNvPr id="51" name="TextBox 50">
            <a:extLst>
              <a:ext uri="{FF2B5EF4-FFF2-40B4-BE49-F238E27FC236}">
                <a16:creationId xmlns:a16="http://schemas.microsoft.com/office/drawing/2014/main" id="{2F0A2F3C-AE88-4C48-85B8-D7BBB0D380FE}"/>
              </a:ext>
            </a:extLst>
          </p:cNvPr>
          <p:cNvSpPr txBox="1"/>
          <p:nvPr/>
        </p:nvSpPr>
        <p:spPr>
          <a:xfrm>
            <a:off x="-44456" y="3346592"/>
            <a:ext cx="2546403" cy="584775"/>
          </a:xfrm>
          <a:prstGeom prst="rect">
            <a:avLst/>
          </a:prstGeom>
          <a:noFill/>
        </p:spPr>
        <p:txBody>
          <a:bodyPr wrap="none" rtlCol="0">
            <a:spAutoFit/>
          </a:bodyPr>
          <a:lstStyle/>
          <a:p>
            <a:r>
              <a:rPr lang="en-IN" sz="1600" dirty="0">
                <a:latin typeface="Trebuchet MS" panose="020B0603020202020204" pitchFamily="34" charset="0"/>
              </a:rPr>
              <a:t>You walk from your house</a:t>
            </a:r>
          </a:p>
          <a:p>
            <a:pPr algn="ctr"/>
            <a:r>
              <a:rPr lang="en-IN" sz="1600" dirty="0">
                <a:latin typeface="Trebuchet MS" panose="020B0603020202020204" pitchFamily="34" charset="0"/>
              </a:rPr>
              <a:t>To the bus stand</a:t>
            </a:r>
          </a:p>
        </p:txBody>
      </p:sp>
      <p:sp>
        <p:nvSpPr>
          <p:cNvPr id="52" name="TextBox 51">
            <a:extLst>
              <a:ext uri="{FF2B5EF4-FFF2-40B4-BE49-F238E27FC236}">
                <a16:creationId xmlns:a16="http://schemas.microsoft.com/office/drawing/2014/main" id="{4FA44110-DC51-42F5-A4D2-AFE7E020ACE3}"/>
              </a:ext>
            </a:extLst>
          </p:cNvPr>
          <p:cNvSpPr txBox="1"/>
          <p:nvPr/>
        </p:nvSpPr>
        <p:spPr>
          <a:xfrm>
            <a:off x="2887397" y="3346592"/>
            <a:ext cx="1948873" cy="1077218"/>
          </a:xfrm>
          <a:prstGeom prst="rect">
            <a:avLst/>
          </a:prstGeom>
          <a:noFill/>
        </p:spPr>
        <p:txBody>
          <a:bodyPr wrap="square" rtlCol="0">
            <a:spAutoFit/>
          </a:bodyPr>
          <a:lstStyle/>
          <a:p>
            <a:r>
              <a:rPr lang="en-IN" sz="1600" dirty="0">
                <a:latin typeface="Trebuchet MS" panose="020B0603020202020204" pitchFamily="34" charset="0"/>
              </a:rPr>
              <a:t>The bus is running late, you waste your time at the bus stand</a:t>
            </a:r>
          </a:p>
        </p:txBody>
      </p:sp>
      <p:sp>
        <p:nvSpPr>
          <p:cNvPr id="53" name="TextBox 52">
            <a:extLst>
              <a:ext uri="{FF2B5EF4-FFF2-40B4-BE49-F238E27FC236}">
                <a16:creationId xmlns:a16="http://schemas.microsoft.com/office/drawing/2014/main" id="{A642BF24-019E-4E4C-94BB-1DC7136ABB35}"/>
              </a:ext>
            </a:extLst>
          </p:cNvPr>
          <p:cNvSpPr txBox="1"/>
          <p:nvPr/>
        </p:nvSpPr>
        <p:spPr>
          <a:xfrm>
            <a:off x="5119255" y="3388296"/>
            <a:ext cx="3046027" cy="584775"/>
          </a:xfrm>
          <a:prstGeom prst="rect">
            <a:avLst/>
          </a:prstGeom>
          <a:noFill/>
        </p:spPr>
        <p:txBody>
          <a:bodyPr wrap="none" rtlCol="0">
            <a:spAutoFit/>
          </a:bodyPr>
          <a:lstStyle/>
          <a:p>
            <a:r>
              <a:rPr lang="en-IN" sz="1600" dirty="0">
                <a:latin typeface="Trebuchet MS" panose="020B0603020202020204" pitchFamily="34" charset="0"/>
              </a:rPr>
              <a:t>The bus arrives overcrowded</a:t>
            </a:r>
          </a:p>
          <a:p>
            <a:r>
              <a:rPr lang="en-IN" sz="1600" dirty="0">
                <a:latin typeface="Trebuchet MS" panose="020B0603020202020204" pitchFamily="34" charset="0"/>
              </a:rPr>
              <a:t> and you travel inconveniently </a:t>
            </a:r>
          </a:p>
        </p:txBody>
      </p:sp>
      <p:sp>
        <p:nvSpPr>
          <p:cNvPr id="56" name="TextBox 55">
            <a:extLst>
              <a:ext uri="{FF2B5EF4-FFF2-40B4-BE49-F238E27FC236}">
                <a16:creationId xmlns:a16="http://schemas.microsoft.com/office/drawing/2014/main" id="{9BDF79CA-63E3-42B5-8F30-D60A94254D23}"/>
              </a:ext>
            </a:extLst>
          </p:cNvPr>
          <p:cNvSpPr txBox="1"/>
          <p:nvPr/>
        </p:nvSpPr>
        <p:spPr>
          <a:xfrm>
            <a:off x="7908001" y="3431309"/>
            <a:ext cx="2512581" cy="584775"/>
          </a:xfrm>
          <a:prstGeom prst="rect">
            <a:avLst/>
          </a:prstGeom>
          <a:noFill/>
        </p:spPr>
        <p:txBody>
          <a:bodyPr wrap="square" rtlCol="0">
            <a:spAutoFit/>
          </a:bodyPr>
          <a:lstStyle/>
          <a:p>
            <a:pPr algn="ctr"/>
            <a:r>
              <a:rPr lang="en-IN" sz="1600" dirty="0">
                <a:latin typeface="Trebuchet MS" panose="020B0603020202020204" pitchFamily="34" charset="0"/>
              </a:rPr>
              <a:t>Now you are running late waiting at the subway </a:t>
            </a:r>
          </a:p>
        </p:txBody>
      </p:sp>
      <p:sp>
        <p:nvSpPr>
          <p:cNvPr id="57" name="TextBox 56">
            <a:extLst>
              <a:ext uri="{FF2B5EF4-FFF2-40B4-BE49-F238E27FC236}">
                <a16:creationId xmlns:a16="http://schemas.microsoft.com/office/drawing/2014/main" id="{F05F36C7-A8D1-454F-BC14-B91F33876B16}"/>
              </a:ext>
            </a:extLst>
          </p:cNvPr>
          <p:cNvSpPr txBox="1"/>
          <p:nvPr/>
        </p:nvSpPr>
        <p:spPr>
          <a:xfrm>
            <a:off x="10477977" y="3235555"/>
            <a:ext cx="1514069" cy="830997"/>
          </a:xfrm>
          <a:prstGeom prst="rect">
            <a:avLst/>
          </a:prstGeom>
          <a:noFill/>
        </p:spPr>
        <p:txBody>
          <a:bodyPr wrap="none" rtlCol="0">
            <a:spAutoFit/>
          </a:bodyPr>
          <a:lstStyle/>
          <a:p>
            <a:pPr algn="ctr"/>
            <a:r>
              <a:rPr lang="en-IN" sz="1600" dirty="0">
                <a:latin typeface="Trebuchet MS" panose="020B0603020202020204" pitchFamily="34" charset="0"/>
              </a:rPr>
              <a:t>You get on the</a:t>
            </a:r>
          </a:p>
          <a:p>
            <a:pPr algn="ctr"/>
            <a:r>
              <a:rPr lang="en-IN" sz="1600" dirty="0">
                <a:latin typeface="Trebuchet MS" panose="020B0603020202020204" pitchFamily="34" charset="0"/>
              </a:rPr>
              <a:t> metro</a:t>
            </a:r>
          </a:p>
          <a:p>
            <a:endParaRPr lang="en-IN" sz="1600" dirty="0">
              <a:latin typeface="Trebuchet MS" panose="020B0603020202020204" pitchFamily="34" charset="0"/>
            </a:endParaRPr>
          </a:p>
        </p:txBody>
      </p:sp>
      <p:pic>
        <p:nvPicPr>
          <p:cNvPr id="58" name="Graphic 57">
            <a:extLst>
              <a:ext uri="{FF2B5EF4-FFF2-40B4-BE49-F238E27FC236}">
                <a16:creationId xmlns:a16="http://schemas.microsoft.com/office/drawing/2014/main" id="{9727DA20-2E96-4B01-8F04-68C55A3C324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5400000">
            <a:off x="7197206" y="4780342"/>
            <a:ext cx="747649" cy="1089717"/>
          </a:xfrm>
          <a:prstGeom prst="rect">
            <a:avLst/>
          </a:prstGeom>
        </p:spPr>
      </p:pic>
      <p:sp>
        <p:nvSpPr>
          <p:cNvPr id="59" name="TextBox 58">
            <a:extLst>
              <a:ext uri="{FF2B5EF4-FFF2-40B4-BE49-F238E27FC236}">
                <a16:creationId xmlns:a16="http://schemas.microsoft.com/office/drawing/2014/main" id="{6CFD326C-DC24-4FC5-B708-0096D2E0E15B}"/>
              </a:ext>
            </a:extLst>
          </p:cNvPr>
          <p:cNvSpPr txBox="1"/>
          <p:nvPr/>
        </p:nvSpPr>
        <p:spPr>
          <a:xfrm>
            <a:off x="9805146" y="5712459"/>
            <a:ext cx="2369559" cy="584775"/>
          </a:xfrm>
          <a:prstGeom prst="rect">
            <a:avLst/>
          </a:prstGeom>
          <a:noFill/>
        </p:spPr>
        <p:txBody>
          <a:bodyPr wrap="none" rtlCol="0">
            <a:spAutoFit/>
          </a:bodyPr>
          <a:lstStyle/>
          <a:p>
            <a:pPr algn="ctr"/>
            <a:r>
              <a:rPr lang="en-IN" sz="1600" dirty="0">
                <a:latin typeface="Trebuchet MS" panose="020B0603020202020204" pitchFamily="34" charset="0"/>
              </a:rPr>
              <a:t>You get down on the</a:t>
            </a:r>
          </a:p>
          <a:p>
            <a:pPr algn="ctr"/>
            <a:r>
              <a:rPr lang="en-IN" sz="1600" dirty="0">
                <a:latin typeface="Trebuchet MS" panose="020B0603020202020204" pitchFamily="34" charset="0"/>
              </a:rPr>
              <a:t> subway and book a cab</a:t>
            </a:r>
          </a:p>
        </p:txBody>
      </p:sp>
      <p:sp>
        <p:nvSpPr>
          <p:cNvPr id="61" name="TextBox 60">
            <a:extLst>
              <a:ext uri="{FF2B5EF4-FFF2-40B4-BE49-F238E27FC236}">
                <a16:creationId xmlns:a16="http://schemas.microsoft.com/office/drawing/2014/main" id="{4CD85424-047B-4050-873D-D834BBA3F102}"/>
              </a:ext>
            </a:extLst>
          </p:cNvPr>
          <p:cNvSpPr txBox="1"/>
          <p:nvPr/>
        </p:nvSpPr>
        <p:spPr>
          <a:xfrm>
            <a:off x="7162954" y="5506889"/>
            <a:ext cx="3228454" cy="830997"/>
          </a:xfrm>
          <a:prstGeom prst="rect">
            <a:avLst/>
          </a:prstGeom>
          <a:noFill/>
        </p:spPr>
        <p:txBody>
          <a:bodyPr wrap="square" rtlCol="0">
            <a:spAutoFit/>
          </a:bodyPr>
          <a:lstStyle/>
          <a:p>
            <a:pPr algn="ctr"/>
            <a:r>
              <a:rPr lang="en-IN" sz="1600" dirty="0">
                <a:latin typeface="Trebuchet MS" panose="020B0603020202020204" pitchFamily="34" charset="0"/>
              </a:rPr>
              <a:t>The cab driver is stuck in </a:t>
            </a:r>
          </a:p>
          <a:p>
            <a:pPr algn="ctr"/>
            <a:r>
              <a:rPr lang="en-IN" sz="1600" dirty="0">
                <a:latin typeface="Trebuchet MS" panose="020B0603020202020204" pitchFamily="34" charset="0"/>
              </a:rPr>
              <a:t>a jam and reaches late</a:t>
            </a:r>
          </a:p>
          <a:p>
            <a:pPr algn="ctr"/>
            <a:r>
              <a:rPr lang="en-IN" sz="1600" dirty="0">
                <a:latin typeface="Trebuchet MS" panose="020B0603020202020204" pitchFamily="34" charset="0"/>
              </a:rPr>
              <a:t> to pick you up</a:t>
            </a:r>
          </a:p>
        </p:txBody>
      </p:sp>
      <p:pic>
        <p:nvPicPr>
          <p:cNvPr id="63" name="Graphic 62">
            <a:extLst>
              <a:ext uri="{FF2B5EF4-FFF2-40B4-BE49-F238E27FC236}">
                <a16:creationId xmlns:a16="http://schemas.microsoft.com/office/drawing/2014/main" id="{0041FFCD-D3FE-48D6-B0BB-52B448B88DEF}"/>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5838442" y="4599848"/>
            <a:ext cx="1152981" cy="1152981"/>
          </a:xfrm>
          <a:prstGeom prst="rect">
            <a:avLst/>
          </a:prstGeom>
        </p:spPr>
      </p:pic>
      <p:pic>
        <p:nvPicPr>
          <p:cNvPr id="64" name="Picture 63">
            <a:extLst>
              <a:ext uri="{FF2B5EF4-FFF2-40B4-BE49-F238E27FC236}">
                <a16:creationId xmlns:a16="http://schemas.microsoft.com/office/drawing/2014/main" id="{F4A3FEA6-BE4B-41C6-A981-4DF5154D56E6}"/>
              </a:ext>
            </a:extLst>
          </p:cNvPr>
          <p:cNvPicPr>
            <a:picLocks noChangeAspect="1"/>
          </p:cNvPicPr>
          <p:nvPr/>
        </p:nvPicPr>
        <p:blipFill rotWithShape="1">
          <a:blip r:embed="rId22">
            <a:extLst>
              <a:ext uri="{28A0092B-C50C-407E-A947-70E740481C1C}">
                <a14:useLocalDpi xmlns:a14="http://schemas.microsoft.com/office/drawing/2010/main" val="0"/>
              </a:ext>
            </a:extLst>
          </a:blip>
          <a:srcRect/>
          <a:stretch/>
        </p:blipFill>
        <p:spPr>
          <a:xfrm>
            <a:off x="6471595" y="4713689"/>
            <a:ext cx="406444" cy="312926"/>
          </a:xfrm>
          <a:prstGeom prst="rect">
            <a:avLst/>
          </a:prstGeom>
        </p:spPr>
      </p:pic>
      <p:pic>
        <p:nvPicPr>
          <p:cNvPr id="65" name="Picture 64">
            <a:extLst>
              <a:ext uri="{FF2B5EF4-FFF2-40B4-BE49-F238E27FC236}">
                <a16:creationId xmlns:a16="http://schemas.microsoft.com/office/drawing/2014/main" id="{43A8BE08-185E-4C1A-A08A-EA06FD08DCD9}"/>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6025363" y="4469767"/>
            <a:ext cx="492870" cy="161865"/>
          </a:xfrm>
          <a:prstGeom prst="rect">
            <a:avLst/>
          </a:prstGeom>
        </p:spPr>
      </p:pic>
      <p:sp>
        <p:nvSpPr>
          <p:cNvPr id="66" name="TextBox 65">
            <a:extLst>
              <a:ext uri="{FF2B5EF4-FFF2-40B4-BE49-F238E27FC236}">
                <a16:creationId xmlns:a16="http://schemas.microsoft.com/office/drawing/2014/main" id="{6F9EDA5D-EF45-4F23-BB9E-642D39381FC7}"/>
              </a:ext>
            </a:extLst>
          </p:cNvPr>
          <p:cNvSpPr txBox="1"/>
          <p:nvPr/>
        </p:nvSpPr>
        <p:spPr>
          <a:xfrm>
            <a:off x="5461343" y="5699025"/>
            <a:ext cx="2088396" cy="1200329"/>
          </a:xfrm>
          <a:prstGeom prst="rect">
            <a:avLst/>
          </a:prstGeom>
          <a:noFill/>
        </p:spPr>
        <p:txBody>
          <a:bodyPr wrap="square" rtlCol="0">
            <a:spAutoFit/>
          </a:bodyPr>
          <a:lstStyle/>
          <a:p>
            <a:pPr algn="ctr"/>
            <a:r>
              <a:rPr lang="en-IN" dirty="0">
                <a:latin typeface="Trebuchet MS" panose="020B0603020202020204" pitchFamily="34" charset="0"/>
              </a:rPr>
              <a:t>You finally reach your office late, exhausted and frustrated</a:t>
            </a:r>
          </a:p>
        </p:txBody>
      </p:sp>
      <p:sp>
        <p:nvSpPr>
          <p:cNvPr id="67" name="Rectangle: Rounded Corners 66">
            <a:extLst>
              <a:ext uri="{FF2B5EF4-FFF2-40B4-BE49-F238E27FC236}">
                <a16:creationId xmlns:a16="http://schemas.microsoft.com/office/drawing/2014/main" id="{DFBE8CF2-B354-453B-B328-30C2BCC19F05}"/>
              </a:ext>
            </a:extLst>
          </p:cNvPr>
          <p:cNvSpPr/>
          <p:nvPr/>
        </p:nvSpPr>
        <p:spPr>
          <a:xfrm>
            <a:off x="372730" y="4550700"/>
            <a:ext cx="3781339" cy="1757736"/>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u="sng" dirty="0">
                <a:solidFill>
                  <a:schemeClr val="tx1"/>
                </a:solidFill>
                <a:latin typeface="Trebuchet MS" panose="020B0603020202020204" pitchFamily="34" charset="0"/>
              </a:rPr>
              <a:t>Conclusion</a:t>
            </a:r>
          </a:p>
          <a:p>
            <a:pPr algn="ctr"/>
            <a:endParaRPr lang="en-IN" dirty="0">
              <a:solidFill>
                <a:schemeClr val="tx1"/>
              </a:solidFill>
              <a:latin typeface="Trebuchet MS" panose="020B0603020202020204" pitchFamily="34" charset="0"/>
            </a:endParaRPr>
          </a:p>
          <a:p>
            <a:pPr marL="285750" indent="-285750" algn="ctr">
              <a:buFont typeface="Arial" panose="020B0604020202020204" pitchFamily="34" charset="0"/>
              <a:buChar char="•"/>
            </a:pPr>
            <a:r>
              <a:rPr lang="en-IN" dirty="0">
                <a:solidFill>
                  <a:schemeClr val="tx1"/>
                </a:solidFill>
                <a:latin typeface="Trebuchet MS" panose="020B0603020202020204" pitchFamily="34" charset="0"/>
              </a:rPr>
              <a:t>Minimum comfort while travelling</a:t>
            </a:r>
          </a:p>
          <a:p>
            <a:pPr marL="285750" indent="-285750" algn="ctr">
              <a:buFont typeface="Arial" panose="020B0604020202020204" pitchFamily="34" charset="0"/>
              <a:buChar char="•"/>
            </a:pPr>
            <a:r>
              <a:rPr lang="en-IN" dirty="0">
                <a:solidFill>
                  <a:schemeClr val="tx1"/>
                </a:solidFill>
                <a:latin typeface="Trebuchet MS" panose="020B0603020202020204" pitchFamily="34" charset="0"/>
              </a:rPr>
              <a:t>Time is wasted</a:t>
            </a:r>
          </a:p>
          <a:p>
            <a:pPr marL="285750" indent="-285750" algn="ctr">
              <a:buFont typeface="Arial" panose="020B0604020202020204" pitchFamily="34" charset="0"/>
              <a:buChar char="•"/>
            </a:pPr>
            <a:r>
              <a:rPr lang="en-IN" dirty="0">
                <a:solidFill>
                  <a:schemeClr val="tx1"/>
                </a:solidFill>
                <a:latin typeface="Trebuchet MS" panose="020B0603020202020204" pitchFamily="34" charset="0"/>
              </a:rPr>
              <a:t>Payment at each step</a:t>
            </a:r>
          </a:p>
        </p:txBody>
      </p:sp>
      <p:pic>
        <p:nvPicPr>
          <p:cNvPr id="69" name="Graphic 68">
            <a:extLst>
              <a:ext uri="{FF2B5EF4-FFF2-40B4-BE49-F238E27FC236}">
                <a16:creationId xmlns:a16="http://schemas.microsoft.com/office/drawing/2014/main" id="{416C254C-397E-4DCC-A31C-A709117FB795}"/>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6598661" y="2428957"/>
            <a:ext cx="429350" cy="429350"/>
          </a:xfrm>
          <a:prstGeom prst="rect">
            <a:avLst/>
          </a:prstGeom>
        </p:spPr>
      </p:pic>
      <p:pic>
        <p:nvPicPr>
          <p:cNvPr id="70" name="Graphic 69">
            <a:extLst>
              <a:ext uri="{FF2B5EF4-FFF2-40B4-BE49-F238E27FC236}">
                <a16:creationId xmlns:a16="http://schemas.microsoft.com/office/drawing/2014/main" id="{5D9B4A07-E953-461A-80B8-08F6FAE8DD7B}"/>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8759469" y="5187134"/>
            <a:ext cx="311980" cy="311980"/>
          </a:xfrm>
          <a:prstGeom prst="rect">
            <a:avLst/>
          </a:prstGeom>
        </p:spPr>
      </p:pic>
      <p:pic>
        <p:nvPicPr>
          <p:cNvPr id="71" name="Graphic 70">
            <a:extLst>
              <a:ext uri="{FF2B5EF4-FFF2-40B4-BE49-F238E27FC236}">
                <a16:creationId xmlns:a16="http://schemas.microsoft.com/office/drawing/2014/main" id="{98ED96B6-1C75-4DA2-A7E2-0C131A8F7ACB}"/>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11242778" y="2617283"/>
            <a:ext cx="311980" cy="311980"/>
          </a:xfrm>
          <a:prstGeom prst="rect">
            <a:avLst/>
          </a:prstGeom>
        </p:spPr>
      </p:pic>
    </p:spTree>
    <p:extLst>
      <p:ext uri="{BB962C8B-B14F-4D97-AF65-F5344CB8AC3E}">
        <p14:creationId xmlns:p14="http://schemas.microsoft.com/office/powerpoint/2010/main" val="269485162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7.xml><?xml version="1.0" encoding="utf-8"?>
<p:sld xmlns:a="http://schemas.openxmlformats.org/drawingml/2006/main" xmlns:r="http://schemas.openxmlformats.org/officeDocument/2006/relationships" xmlns:p="http://schemas.openxmlformats.org/presentationml/2006/main" showMasterSp="0">
  <p:cSld>
    <p:bg>
      <p:bgPr>
        <a:gradFill rotWithShape="1">
          <a:gsLst>
            <a:gs pos="35682">
              <a:srgbClr val="E0DDDA"/>
            </a:gs>
            <a:gs pos="66200">
              <a:srgbClr val="D5D2CE"/>
            </a:gs>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4" name="object 2">
            <a:extLst>
              <a:ext uri="{FF2B5EF4-FFF2-40B4-BE49-F238E27FC236}">
                <a16:creationId xmlns:a16="http://schemas.microsoft.com/office/drawing/2014/main" id="{75C797A9-5354-4C5B-8504-C2ABE4355335}"/>
              </a:ext>
            </a:extLst>
          </p:cNvPr>
          <p:cNvSpPr>
            <a:spLocks noGrp="1"/>
          </p:cNvSpPr>
          <p:nvPr>
            <p:ph type="title" idx="4294967295"/>
          </p:nvPr>
        </p:nvSpPr>
        <p:spPr>
          <a:xfrm>
            <a:off x="0" y="0"/>
            <a:ext cx="3903663" cy="6858000"/>
          </a:xfrm>
          <a:custGeom>
            <a:avLst/>
            <a:gdLst/>
            <a:ahLst/>
            <a:cxnLst/>
            <a:rect l="l" t="t" r="r" b="b"/>
            <a:pathLst>
              <a:path w="4381500" h="5892165">
                <a:moveTo>
                  <a:pt x="4157626" y="0"/>
                </a:moveTo>
                <a:lnTo>
                  <a:pt x="0" y="0"/>
                </a:lnTo>
                <a:lnTo>
                  <a:pt x="0" y="5892100"/>
                </a:lnTo>
                <a:lnTo>
                  <a:pt x="4159125" y="5892100"/>
                </a:lnTo>
                <a:lnTo>
                  <a:pt x="4166478" y="5844461"/>
                </a:lnTo>
                <a:lnTo>
                  <a:pt x="4177769" y="5768185"/>
                </a:lnTo>
                <a:lnTo>
                  <a:pt x="4189694" y="5677380"/>
                </a:lnTo>
                <a:lnTo>
                  <a:pt x="4203956" y="5569624"/>
                </a:lnTo>
                <a:lnTo>
                  <a:pt x="4219018" y="5450367"/>
                </a:lnTo>
                <a:lnTo>
                  <a:pt x="4234855" y="5315976"/>
                </a:lnTo>
                <a:lnTo>
                  <a:pt x="4251632" y="5169476"/>
                </a:lnTo>
                <a:lnTo>
                  <a:pt x="4268409" y="5010264"/>
                </a:lnTo>
                <a:lnTo>
                  <a:pt x="4285503" y="4840757"/>
                </a:lnTo>
                <a:lnTo>
                  <a:pt x="4301340" y="4657940"/>
                </a:lnTo>
                <a:lnTo>
                  <a:pt x="4316554" y="4466640"/>
                </a:lnTo>
                <a:lnTo>
                  <a:pt x="4330359" y="4264456"/>
                </a:lnTo>
                <a:lnTo>
                  <a:pt x="4343529" y="4053789"/>
                </a:lnTo>
                <a:lnTo>
                  <a:pt x="4355912" y="3834041"/>
                </a:lnTo>
                <a:lnTo>
                  <a:pt x="4360306" y="3721442"/>
                </a:lnTo>
                <a:lnTo>
                  <a:pt x="4365170" y="3606418"/>
                </a:lnTo>
                <a:lnTo>
                  <a:pt x="4369716" y="3489579"/>
                </a:lnTo>
                <a:lnTo>
                  <a:pt x="4372701" y="3372142"/>
                </a:lnTo>
                <a:lnTo>
                  <a:pt x="4375368" y="3252279"/>
                </a:lnTo>
                <a:lnTo>
                  <a:pt x="4378187" y="3131210"/>
                </a:lnTo>
                <a:lnTo>
                  <a:pt x="4380067" y="3007715"/>
                </a:lnTo>
                <a:lnTo>
                  <a:pt x="4380067" y="2883001"/>
                </a:lnTo>
                <a:lnTo>
                  <a:pt x="4381007" y="2757093"/>
                </a:lnTo>
                <a:lnTo>
                  <a:pt x="4380067" y="2629966"/>
                </a:lnTo>
                <a:lnTo>
                  <a:pt x="4378187" y="2501023"/>
                </a:lnTo>
                <a:lnTo>
                  <a:pt x="4376460" y="2372080"/>
                </a:lnTo>
                <a:lnTo>
                  <a:pt x="4372701" y="2241321"/>
                </a:lnTo>
                <a:lnTo>
                  <a:pt x="4368777" y="2109342"/>
                </a:lnTo>
                <a:lnTo>
                  <a:pt x="4364230" y="1977377"/>
                </a:lnTo>
                <a:lnTo>
                  <a:pt x="4357804" y="1844192"/>
                </a:lnTo>
                <a:lnTo>
                  <a:pt x="4350120" y="1709801"/>
                </a:lnTo>
                <a:lnTo>
                  <a:pt x="4342742" y="1574812"/>
                </a:lnTo>
                <a:lnTo>
                  <a:pt x="4333331" y="1439811"/>
                </a:lnTo>
                <a:lnTo>
                  <a:pt x="4322041" y="1302994"/>
                </a:lnTo>
                <a:lnTo>
                  <a:pt x="4310750" y="1168006"/>
                </a:lnTo>
                <a:lnTo>
                  <a:pt x="4297733" y="1030579"/>
                </a:lnTo>
                <a:lnTo>
                  <a:pt x="4283471" y="892555"/>
                </a:lnTo>
                <a:lnTo>
                  <a:pt x="4268409" y="756348"/>
                </a:lnTo>
                <a:lnTo>
                  <a:pt x="4250844" y="618324"/>
                </a:lnTo>
                <a:lnTo>
                  <a:pt x="4232023" y="480910"/>
                </a:lnTo>
                <a:lnTo>
                  <a:pt x="4213367" y="342887"/>
                </a:lnTo>
                <a:lnTo>
                  <a:pt x="4191574" y="205473"/>
                </a:lnTo>
                <a:lnTo>
                  <a:pt x="4169298" y="68656"/>
                </a:lnTo>
                <a:lnTo>
                  <a:pt x="4157626" y="0"/>
                </a:lnTo>
                <a:close/>
              </a:path>
            </a:pathLst>
          </a:custGeom>
          <a:solidFill>
            <a:srgbClr val="00B050"/>
          </a:solidFill>
        </p:spPr>
        <p:txBody>
          <a:bodyPr wrap="square" lIns="0" tIns="0" rIns="0" bIns="0" rtlCol="0" anchor="ctr"/>
          <a:lstStyle/>
          <a:p>
            <a:pPr algn="ctr">
              <a:tabLst>
                <a:tab pos="452438" algn="l"/>
              </a:tabLst>
            </a:pPr>
            <a:r>
              <a:rPr lang="en-IN" b="1" i="1" dirty="0">
                <a:solidFill>
                  <a:schemeClr val="bg1"/>
                </a:solidFill>
                <a:latin typeface="Trebuchet MS" panose="020B0603020202020204" pitchFamily="34" charset="0"/>
              </a:rPr>
              <a:t>Problems Faced</a:t>
            </a:r>
            <a:br>
              <a:rPr lang="en-IN" b="1" i="1" dirty="0">
                <a:solidFill>
                  <a:schemeClr val="bg1"/>
                </a:solidFill>
                <a:latin typeface="Trebuchet MS" panose="020B0603020202020204" pitchFamily="34" charset="0"/>
              </a:rPr>
            </a:br>
            <a:r>
              <a:rPr lang="en-IN" b="1" i="1" dirty="0">
                <a:solidFill>
                  <a:schemeClr val="bg1"/>
                </a:solidFill>
                <a:latin typeface="Trebuchet MS" panose="020B0603020202020204" pitchFamily="34" charset="0"/>
              </a:rPr>
              <a:t>by traveller</a:t>
            </a:r>
          </a:p>
        </p:txBody>
      </p:sp>
      <p:sp>
        <p:nvSpPr>
          <p:cNvPr id="13" name="TextBox 12">
            <a:extLst>
              <a:ext uri="{FF2B5EF4-FFF2-40B4-BE49-F238E27FC236}">
                <a16:creationId xmlns:a16="http://schemas.microsoft.com/office/drawing/2014/main" id="{36753485-00BA-4600-AA15-B934B3876C0F}"/>
              </a:ext>
            </a:extLst>
          </p:cNvPr>
          <p:cNvSpPr txBox="1"/>
          <p:nvPr/>
        </p:nvSpPr>
        <p:spPr>
          <a:xfrm>
            <a:off x="3903663" y="94270"/>
            <a:ext cx="8288337" cy="461665"/>
          </a:xfrm>
          <a:prstGeom prst="rect">
            <a:avLst/>
          </a:prstGeom>
          <a:noFill/>
        </p:spPr>
        <p:txBody>
          <a:bodyPr wrap="square" rtlCol="0">
            <a:spAutoFit/>
          </a:bodyPr>
          <a:lstStyle/>
          <a:p>
            <a:pPr algn="ctr"/>
            <a:r>
              <a:rPr lang="en-IN" sz="2400" b="1" u="sng" dirty="0">
                <a:latin typeface="Trebuchet MS" panose="020B0603020202020204" pitchFamily="34" charset="0"/>
              </a:rPr>
              <a:t>Domestic travel</a:t>
            </a:r>
          </a:p>
        </p:txBody>
      </p:sp>
      <p:sp>
        <p:nvSpPr>
          <p:cNvPr id="17" name="Rectangle: Rounded Corners 16">
            <a:extLst>
              <a:ext uri="{FF2B5EF4-FFF2-40B4-BE49-F238E27FC236}">
                <a16:creationId xmlns:a16="http://schemas.microsoft.com/office/drawing/2014/main" id="{64044E55-7157-4F99-A9D0-6D36D6E815EE}"/>
              </a:ext>
            </a:extLst>
          </p:cNvPr>
          <p:cNvSpPr/>
          <p:nvPr/>
        </p:nvSpPr>
        <p:spPr>
          <a:xfrm>
            <a:off x="4938659" y="565896"/>
            <a:ext cx="6513830" cy="1290302"/>
          </a:xfrm>
          <a:prstGeom prst="roundRect">
            <a:avLst>
              <a:gd name="adj" fmla="val 21527"/>
            </a:avLst>
          </a:prstGeom>
          <a:solidFill>
            <a:schemeClr val="bg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635125" indent="-285750">
              <a:buFont typeface="Arial" panose="020B0604020202020204" pitchFamily="34" charset="0"/>
              <a:buChar char="•"/>
            </a:pPr>
            <a:r>
              <a:rPr lang="en-IN" sz="1600" b="1" u="sng" dirty="0">
                <a:solidFill>
                  <a:schemeClr val="tx1"/>
                </a:solidFill>
                <a:latin typeface="Trebuchet MS" panose="020B0603020202020204" pitchFamily="34" charset="0"/>
              </a:rPr>
              <a:t>Multiple bookings</a:t>
            </a:r>
          </a:p>
          <a:p>
            <a:pPr marL="1349375"/>
            <a:r>
              <a:rPr lang="en-IN" sz="1600" dirty="0">
                <a:solidFill>
                  <a:schemeClr val="tx1"/>
                </a:solidFill>
                <a:latin typeface="Trebuchet MS" panose="020B0603020202020204" pitchFamily="34" charset="0"/>
              </a:rPr>
              <a:t>If a person today wants to travel from one small town to other small town, he in turn has to make multiple travel booking for multiple means of transport .</a:t>
            </a:r>
          </a:p>
        </p:txBody>
      </p:sp>
      <p:sp>
        <p:nvSpPr>
          <p:cNvPr id="22" name="Rectangle: Rounded Corners 21">
            <a:extLst>
              <a:ext uri="{FF2B5EF4-FFF2-40B4-BE49-F238E27FC236}">
                <a16:creationId xmlns:a16="http://schemas.microsoft.com/office/drawing/2014/main" id="{E6B8BF48-5635-4E7B-8FA5-B8BBCB4B0AA0}"/>
              </a:ext>
            </a:extLst>
          </p:cNvPr>
          <p:cNvSpPr/>
          <p:nvPr/>
        </p:nvSpPr>
        <p:spPr>
          <a:xfrm>
            <a:off x="4938659" y="2740784"/>
            <a:ext cx="6513830" cy="1290302"/>
          </a:xfrm>
          <a:prstGeom prst="roundRect">
            <a:avLst>
              <a:gd name="adj" fmla="val 21527"/>
            </a:avLst>
          </a:prstGeom>
          <a:solidFill>
            <a:schemeClr val="bg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635125" indent="-285750">
              <a:buFont typeface="Arial" panose="020B0604020202020204" pitchFamily="34" charset="0"/>
              <a:buChar char="•"/>
            </a:pPr>
            <a:r>
              <a:rPr lang="en-IN" sz="1600" b="1" u="sng" dirty="0">
                <a:solidFill>
                  <a:schemeClr val="tx1"/>
                </a:solidFill>
                <a:latin typeface="Trebuchet MS" panose="020B0603020202020204" pitchFamily="34" charset="0"/>
              </a:rPr>
              <a:t>Payment</a:t>
            </a:r>
          </a:p>
          <a:p>
            <a:pPr marL="1349375"/>
            <a:r>
              <a:rPr lang="en-IN" sz="1600" dirty="0">
                <a:solidFill>
                  <a:schemeClr val="tx1"/>
                </a:solidFill>
                <a:latin typeface="Trebuchet MS" panose="020B0603020202020204" pitchFamily="34" charset="0"/>
              </a:rPr>
              <a:t>Today a person making a travel booking has to pay high </a:t>
            </a:r>
            <a:r>
              <a:rPr lang="en-IN" b="1" dirty="0">
                <a:solidFill>
                  <a:schemeClr val="tx1"/>
                </a:solidFill>
                <a:latin typeface="Trebuchet MS" panose="020B0603020202020204" pitchFamily="34" charset="0"/>
              </a:rPr>
              <a:t>Convenience</a:t>
            </a:r>
            <a:r>
              <a:rPr lang="en-IN" sz="1600" dirty="0">
                <a:solidFill>
                  <a:schemeClr val="tx1"/>
                </a:solidFill>
                <a:latin typeface="Trebuchet MS" panose="020B0603020202020204" pitchFamily="34" charset="0"/>
              </a:rPr>
              <a:t> charges, if he makes multiple travel bookings </a:t>
            </a:r>
          </a:p>
        </p:txBody>
      </p:sp>
      <p:sp>
        <p:nvSpPr>
          <p:cNvPr id="23" name="Rectangle: Rounded Corners 22">
            <a:extLst>
              <a:ext uri="{FF2B5EF4-FFF2-40B4-BE49-F238E27FC236}">
                <a16:creationId xmlns:a16="http://schemas.microsoft.com/office/drawing/2014/main" id="{B0939139-2C5E-4EA4-A1F5-67DDA9A7CEC9}"/>
              </a:ext>
            </a:extLst>
          </p:cNvPr>
          <p:cNvSpPr/>
          <p:nvPr/>
        </p:nvSpPr>
        <p:spPr>
          <a:xfrm>
            <a:off x="4872698" y="4739252"/>
            <a:ext cx="6513830" cy="1290301"/>
          </a:xfrm>
          <a:prstGeom prst="roundRect">
            <a:avLst>
              <a:gd name="adj" fmla="val 21527"/>
            </a:avLst>
          </a:prstGeom>
          <a:solidFill>
            <a:schemeClr val="bg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635125" indent="-285750">
              <a:buFont typeface="Arial" panose="020B0604020202020204" pitchFamily="34" charset="0"/>
              <a:buChar char="•"/>
            </a:pPr>
            <a:r>
              <a:rPr lang="en-IN" sz="1600" b="1" u="sng" dirty="0">
                <a:solidFill>
                  <a:schemeClr val="tx1"/>
                </a:solidFill>
                <a:latin typeface="Trebuchet MS" panose="020B0603020202020204" pitchFamily="34" charset="0"/>
              </a:rPr>
              <a:t>Time taking</a:t>
            </a:r>
          </a:p>
          <a:p>
            <a:pPr marL="1349375"/>
            <a:r>
              <a:rPr lang="en-IN" sz="1600" dirty="0">
                <a:solidFill>
                  <a:schemeClr val="tx1"/>
                </a:solidFill>
                <a:latin typeface="Trebuchet MS" panose="020B0603020202020204" pitchFamily="34" charset="0"/>
              </a:rPr>
              <a:t>Making multiple travel booking takes time.</a:t>
            </a:r>
          </a:p>
          <a:p>
            <a:pPr marL="1524000" indent="-354013">
              <a:buFont typeface="Arial" panose="020B0604020202020204" pitchFamily="34" charset="0"/>
              <a:buChar char="•"/>
            </a:pPr>
            <a:endParaRPr lang="en-IN" sz="1600" dirty="0">
              <a:solidFill>
                <a:schemeClr val="tx1"/>
              </a:solidFill>
              <a:latin typeface="Trebuchet MS" panose="020B0603020202020204" pitchFamily="34" charset="0"/>
            </a:endParaRPr>
          </a:p>
        </p:txBody>
      </p:sp>
      <p:sp>
        <p:nvSpPr>
          <p:cNvPr id="9" name="Hexagon 8">
            <a:extLst>
              <a:ext uri="{FF2B5EF4-FFF2-40B4-BE49-F238E27FC236}">
                <a16:creationId xmlns:a16="http://schemas.microsoft.com/office/drawing/2014/main" id="{612DB5AA-4958-4A9E-BB06-73B2886EBC7D}"/>
              </a:ext>
            </a:extLst>
          </p:cNvPr>
          <p:cNvSpPr/>
          <p:nvPr/>
        </p:nvSpPr>
        <p:spPr>
          <a:xfrm>
            <a:off x="4938659" y="565896"/>
            <a:ext cx="1157341" cy="1290302"/>
          </a:xfrm>
          <a:prstGeom prst="hexagon">
            <a:avLst/>
          </a:prstGeom>
          <a:solidFill>
            <a:srgbClr val="7030A0"/>
          </a:solidFill>
        </p:spPr>
        <p:style>
          <a:lnRef idx="2">
            <a:schemeClr val="dk1"/>
          </a:lnRef>
          <a:fillRef idx="1">
            <a:schemeClr val="lt1"/>
          </a:fillRef>
          <a:effectRef idx="0">
            <a:schemeClr val="dk1"/>
          </a:effectRef>
          <a:fontRef idx="minor">
            <a:schemeClr val="dk1"/>
          </a:fontRef>
        </p:style>
        <p:txBody>
          <a:bodyPr rtlCol="0" anchor="ctr"/>
          <a:lstStyle/>
          <a:p>
            <a:pPr algn="ctr"/>
            <a:endParaRPr lang="en-IN" dirty="0">
              <a:latin typeface="Trebuchet MS" panose="020B0603020202020204" pitchFamily="34" charset="0"/>
            </a:endParaRPr>
          </a:p>
        </p:txBody>
      </p:sp>
      <p:pic>
        <p:nvPicPr>
          <p:cNvPr id="19" name="Graphic 18">
            <a:extLst>
              <a:ext uri="{FF2B5EF4-FFF2-40B4-BE49-F238E27FC236}">
                <a16:creationId xmlns:a16="http://schemas.microsoft.com/office/drawing/2014/main" id="{194337A6-B2D8-4AF2-B84A-BF8C13C3016B}"/>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052687" y="936522"/>
            <a:ext cx="464642" cy="476853"/>
          </a:xfrm>
          <a:prstGeom prst="rect">
            <a:avLst/>
          </a:prstGeom>
        </p:spPr>
      </p:pic>
      <p:pic>
        <p:nvPicPr>
          <p:cNvPr id="15" name="Graphic 14">
            <a:extLst>
              <a:ext uri="{FF2B5EF4-FFF2-40B4-BE49-F238E27FC236}">
                <a16:creationId xmlns:a16="http://schemas.microsoft.com/office/drawing/2014/main" id="{F75DE749-89CA-46B1-A771-E80BB83DEAD1}"/>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5597054" y="1019500"/>
            <a:ext cx="310896" cy="310896"/>
          </a:xfrm>
          <a:prstGeom prst="rect">
            <a:avLst/>
          </a:prstGeom>
        </p:spPr>
      </p:pic>
      <p:sp>
        <p:nvSpPr>
          <p:cNvPr id="20" name="Hexagon 19">
            <a:extLst>
              <a:ext uri="{FF2B5EF4-FFF2-40B4-BE49-F238E27FC236}">
                <a16:creationId xmlns:a16="http://schemas.microsoft.com/office/drawing/2014/main" id="{4ECD07A5-6C34-4E96-B375-18BC720C56A2}"/>
              </a:ext>
            </a:extLst>
          </p:cNvPr>
          <p:cNvSpPr/>
          <p:nvPr/>
        </p:nvSpPr>
        <p:spPr>
          <a:xfrm>
            <a:off x="4905677" y="2756040"/>
            <a:ext cx="1190323" cy="1285008"/>
          </a:xfrm>
          <a:prstGeom prst="hexagon">
            <a:avLst/>
          </a:prstGeom>
          <a:solidFill>
            <a:srgbClr val="7030A0"/>
          </a:solidFill>
        </p:spPr>
        <p:style>
          <a:lnRef idx="2">
            <a:schemeClr val="dk1"/>
          </a:lnRef>
          <a:fillRef idx="1">
            <a:schemeClr val="lt1"/>
          </a:fillRef>
          <a:effectRef idx="0">
            <a:schemeClr val="dk1"/>
          </a:effectRef>
          <a:fontRef idx="minor">
            <a:schemeClr val="dk1"/>
          </a:fontRef>
        </p:style>
        <p:txBody>
          <a:bodyPr rtlCol="0" anchor="ctr"/>
          <a:lstStyle/>
          <a:p>
            <a:pPr algn="ctr"/>
            <a:endParaRPr lang="en-IN">
              <a:latin typeface="Trebuchet MS" panose="020B0603020202020204" pitchFamily="34" charset="0"/>
            </a:endParaRPr>
          </a:p>
        </p:txBody>
      </p:sp>
      <p:pic>
        <p:nvPicPr>
          <p:cNvPr id="24" name="Graphic 23">
            <a:extLst>
              <a:ext uri="{FF2B5EF4-FFF2-40B4-BE49-F238E27FC236}">
                <a16:creationId xmlns:a16="http://schemas.microsoft.com/office/drawing/2014/main" id="{05261BC1-941B-4760-B11E-67CBA4D0262C}"/>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202395" y="3152775"/>
            <a:ext cx="552450" cy="552450"/>
          </a:xfrm>
          <a:prstGeom prst="rect">
            <a:avLst/>
          </a:prstGeom>
        </p:spPr>
      </p:pic>
      <p:sp>
        <p:nvSpPr>
          <p:cNvPr id="21" name="Hexagon 20">
            <a:extLst>
              <a:ext uri="{FF2B5EF4-FFF2-40B4-BE49-F238E27FC236}">
                <a16:creationId xmlns:a16="http://schemas.microsoft.com/office/drawing/2014/main" id="{E611E75D-74B0-4578-A8C6-75A04177C7DA}"/>
              </a:ext>
            </a:extLst>
          </p:cNvPr>
          <p:cNvSpPr/>
          <p:nvPr/>
        </p:nvSpPr>
        <p:spPr>
          <a:xfrm>
            <a:off x="4872698" y="4749214"/>
            <a:ext cx="1223302" cy="1290301"/>
          </a:xfrm>
          <a:prstGeom prst="hexagon">
            <a:avLst/>
          </a:prstGeom>
          <a:solidFill>
            <a:srgbClr val="7030A0"/>
          </a:solidFill>
        </p:spPr>
        <p:style>
          <a:lnRef idx="2">
            <a:schemeClr val="dk1"/>
          </a:lnRef>
          <a:fillRef idx="1">
            <a:schemeClr val="lt1"/>
          </a:fillRef>
          <a:effectRef idx="0">
            <a:schemeClr val="dk1"/>
          </a:effectRef>
          <a:fontRef idx="minor">
            <a:schemeClr val="dk1"/>
          </a:fontRef>
        </p:style>
        <p:txBody>
          <a:bodyPr rtlCol="0" anchor="ctr"/>
          <a:lstStyle/>
          <a:p>
            <a:pPr algn="ctr"/>
            <a:endParaRPr lang="en-IN" dirty="0">
              <a:latin typeface="Trebuchet MS" panose="020B0603020202020204" pitchFamily="34" charset="0"/>
            </a:endParaRPr>
          </a:p>
        </p:txBody>
      </p:sp>
      <p:pic>
        <p:nvPicPr>
          <p:cNvPr id="26" name="Graphic 25">
            <a:extLst>
              <a:ext uri="{FF2B5EF4-FFF2-40B4-BE49-F238E27FC236}">
                <a16:creationId xmlns:a16="http://schemas.microsoft.com/office/drawing/2014/main" id="{B9D30ECD-B462-42A8-B9C3-641BDEBB4681}"/>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231579" y="5088494"/>
            <a:ext cx="571500" cy="571500"/>
          </a:xfrm>
          <a:prstGeom prst="rect">
            <a:avLst/>
          </a:prstGeom>
        </p:spPr>
      </p:pic>
    </p:spTree>
    <p:extLst>
      <p:ext uri="{BB962C8B-B14F-4D97-AF65-F5344CB8AC3E}">
        <p14:creationId xmlns:p14="http://schemas.microsoft.com/office/powerpoint/2010/main" val="58481578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8.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6D512D-AB12-4BD6-AD64-3CD1035209CB}"/>
              </a:ext>
            </a:extLst>
          </p:cNvPr>
          <p:cNvSpPr>
            <a:spLocks noGrp="1"/>
          </p:cNvSpPr>
          <p:nvPr>
            <p:ph type="title"/>
          </p:nvPr>
        </p:nvSpPr>
        <p:spPr>
          <a:xfrm>
            <a:off x="1451579" y="0"/>
            <a:ext cx="9603275" cy="786582"/>
          </a:xfrm>
        </p:spPr>
        <p:txBody>
          <a:bodyPr anchor="ctr">
            <a:normAutofit/>
          </a:bodyPr>
          <a:lstStyle/>
          <a:p>
            <a:pPr algn="ctr"/>
            <a:r>
              <a:rPr lang="en-IN" sz="4800" b="1" u="sng" dirty="0">
                <a:latin typeface="Trebuchet MS)"/>
              </a:rPr>
              <a:t>Addressing Problems</a:t>
            </a:r>
          </a:p>
        </p:txBody>
      </p:sp>
      <p:sp>
        <p:nvSpPr>
          <p:cNvPr id="11" name="Content Placeholder 10">
            <a:extLst>
              <a:ext uri="{FF2B5EF4-FFF2-40B4-BE49-F238E27FC236}">
                <a16:creationId xmlns:a16="http://schemas.microsoft.com/office/drawing/2014/main" id="{7037F003-C66E-407F-8531-73991716965B}"/>
              </a:ext>
            </a:extLst>
          </p:cNvPr>
          <p:cNvSpPr>
            <a:spLocks noGrp="1"/>
          </p:cNvSpPr>
          <p:nvPr>
            <p:ph idx="1"/>
          </p:nvPr>
        </p:nvSpPr>
        <p:spPr>
          <a:xfrm>
            <a:off x="63909" y="726381"/>
            <a:ext cx="12064181" cy="6071418"/>
          </a:xfrm>
        </p:spPr>
        <p:txBody>
          <a:bodyPr/>
          <a:lstStyle/>
          <a:p>
            <a:pPr marL="0" indent="0">
              <a:buNone/>
            </a:pPr>
            <a:r>
              <a:rPr lang="en-IN" b="1" u="sng" dirty="0">
                <a:latin typeface="Trebuchet MS)"/>
              </a:rPr>
              <a:t>Domestic travel</a:t>
            </a:r>
          </a:p>
          <a:p>
            <a:pPr marL="0" indent="0">
              <a:buNone/>
            </a:pPr>
            <a:r>
              <a:rPr lang="en-IN" sz="1800" dirty="0">
                <a:latin typeface="Trebuchet MS)"/>
              </a:rPr>
              <a:t>Travelling to other parts of country</a:t>
            </a:r>
          </a:p>
        </p:txBody>
      </p:sp>
      <p:sp>
        <p:nvSpPr>
          <p:cNvPr id="51" name="TextBox 50">
            <a:extLst>
              <a:ext uri="{FF2B5EF4-FFF2-40B4-BE49-F238E27FC236}">
                <a16:creationId xmlns:a16="http://schemas.microsoft.com/office/drawing/2014/main" id="{2F0A2F3C-AE88-4C48-85B8-D7BBB0D380FE}"/>
              </a:ext>
            </a:extLst>
          </p:cNvPr>
          <p:cNvSpPr txBox="1"/>
          <p:nvPr/>
        </p:nvSpPr>
        <p:spPr>
          <a:xfrm>
            <a:off x="-44456" y="3346592"/>
            <a:ext cx="2477153" cy="830997"/>
          </a:xfrm>
          <a:prstGeom prst="rect">
            <a:avLst/>
          </a:prstGeom>
          <a:noFill/>
        </p:spPr>
        <p:txBody>
          <a:bodyPr wrap="none" rtlCol="0">
            <a:spAutoFit/>
          </a:bodyPr>
          <a:lstStyle/>
          <a:p>
            <a:pPr algn="ctr"/>
            <a:r>
              <a:rPr lang="en-IN" sz="1600" dirty="0"/>
              <a:t>You visit different </a:t>
            </a:r>
          </a:p>
          <a:p>
            <a:pPr algn="ctr"/>
            <a:r>
              <a:rPr lang="en-IN" sz="1600" dirty="0"/>
              <a:t>Website to find the </a:t>
            </a:r>
          </a:p>
          <a:p>
            <a:pPr algn="ctr"/>
            <a:r>
              <a:rPr lang="en-IN" sz="1600" dirty="0"/>
              <a:t>Flight details for your travel</a:t>
            </a:r>
          </a:p>
        </p:txBody>
      </p:sp>
      <p:sp>
        <p:nvSpPr>
          <p:cNvPr id="52" name="TextBox 51">
            <a:extLst>
              <a:ext uri="{FF2B5EF4-FFF2-40B4-BE49-F238E27FC236}">
                <a16:creationId xmlns:a16="http://schemas.microsoft.com/office/drawing/2014/main" id="{4FA44110-DC51-42F5-A4D2-AFE7E020ACE3}"/>
              </a:ext>
            </a:extLst>
          </p:cNvPr>
          <p:cNvSpPr txBox="1"/>
          <p:nvPr/>
        </p:nvSpPr>
        <p:spPr>
          <a:xfrm>
            <a:off x="2887397" y="3346592"/>
            <a:ext cx="1948873" cy="1077218"/>
          </a:xfrm>
          <a:prstGeom prst="rect">
            <a:avLst/>
          </a:prstGeom>
          <a:noFill/>
        </p:spPr>
        <p:txBody>
          <a:bodyPr wrap="square" rtlCol="0">
            <a:spAutoFit/>
          </a:bodyPr>
          <a:lstStyle/>
          <a:p>
            <a:pPr algn="ctr"/>
            <a:r>
              <a:rPr lang="en-IN" sz="1600" dirty="0"/>
              <a:t>After visiting websites you end up confused for best deals</a:t>
            </a:r>
          </a:p>
        </p:txBody>
      </p:sp>
      <p:sp>
        <p:nvSpPr>
          <p:cNvPr id="53" name="TextBox 52">
            <a:extLst>
              <a:ext uri="{FF2B5EF4-FFF2-40B4-BE49-F238E27FC236}">
                <a16:creationId xmlns:a16="http://schemas.microsoft.com/office/drawing/2014/main" id="{A642BF24-019E-4E4C-94BB-1DC7136ABB35}"/>
              </a:ext>
            </a:extLst>
          </p:cNvPr>
          <p:cNvSpPr txBox="1"/>
          <p:nvPr/>
        </p:nvSpPr>
        <p:spPr>
          <a:xfrm>
            <a:off x="5119255" y="3388296"/>
            <a:ext cx="2271904" cy="584775"/>
          </a:xfrm>
          <a:prstGeom prst="rect">
            <a:avLst/>
          </a:prstGeom>
          <a:noFill/>
        </p:spPr>
        <p:txBody>
          <a:bodyPr wrap="none" rtlCol="0">
            <a:spAutoFit/>
          </a:bodyPr>
          <a:lstStyle/>
          <a:p>
            <a:pPr algn="ctr"/>
            <a:r>
              <a:rPr lang="en-IN" sz="1600" dirty="0"/>
              <a:t>You spend hours making </a:t>
            </a:r>
          </a:p>
          <a:p>
            <a:pPr algn="ctr"/>
            <a:r>
              <a:rPr lang="en-IN" sz="1600" dirty="0"/>
              <a:t>Multiple travel booking  </a:t>
            </a:r>
          </a:p>
        </p:txBody>
      </p:sp>
      <p:sp>
        <p:nvSpPr>
          <p:cNvPr id="57" name="TextBox 56">
            <a:extLst>
              <a:ext uri="{FF2B5EF4-FFF2-40B4-BE49-F238E27FC236}">
                <a16:creationId xmlns:a16="http://schemas.microsoft.com/office/drawing/2014/main" id="{F05F36C7-A8D1-454F-BC14-B91F33876B16}"/>
              </a:ext>
            </a:extLst>
          </p:cNvPr>
          <p:cNvSpPr txBox="1"/>
          <p:nvPr/>
        </p:nvSpPr>
        <p:spPr>
          <a:xfrm>
            <a:off x="7927951" y="3550188"/>
            <a:ext cx="2305439" cy="861774"/>
          </a:xfrm>
          <a:prstGeom prst="rect">
            <a:avLst/>
          </a:prstGeom>
          <a:noFill/>
        </p:spPr>
        <p:txBody>
          <a:bodyPr wrap="none" rtlCol="0">
            <a:spAutoFit/>
          </a:bodyPr>
          <a:lstStyle/>
          <a:p>
            <a:r>
              <a:rPr lang="en-IN" sz="1600" dirty="0"/>
              <a:t>You end up paying high </a:t>
            </a:r>
          </a:p>
          <a:p>
            <a:r>
              <a:rPr lang="en-IN" b="1" dirty="0"/>
              <a:t>Convenience</a:t>
            </a:r>
            <a:r>
              <a:rPr lang="en-IN" sz="1600" dirty="0"/>
              <a:t> charges</a:t>
            </a:r>
          </a:p>
          <a:p>
            <a:endParaRPr lang="en-IN" sz="1600" dirty="0"/>
          </a:p>
        </p:txBody>
      </p:sp>
      <p:pic>
        <p:nvPicPr>
          <p:cNvPr id="4" name="Graphic 3">
            <a:extLst>
              <a:ext uri="{FF2B5EF4-FFF2-40B4-BE49-F238E27FC236}">
                <a16:creationId xmlns:a16="http://schemas.microsoft.com/office/drawing/2014/main" id="{10012D0E-11AC-4ACB-8826-2020A65EE60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40402" y="2581956"/>
            <a:ext cx="847044" cy="847044"/>
          </a:xfrm>
          <a:prstGeom prst="rect">
            <a:avLst/>
          </a:prstGeom>
        </p:spPr>
      </p:pic>
      <p:pic>
        <p:nvPicPr>
          <p:cNvPr id="6" name="Graphic 5">
            <a:extLst>
              <a:ext uri="{FF2B5EF4-FFF2-40B4-BE49-F238E27FC236}">
                <a16:creationId xmlns:a16="http://schemas.microsoft.com/office/drawing/2014/main" id="{C4A0722D-D07E-465B-87FA-4D38EE067B3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86565" y="2328670"/>
            <a:ext cx="1071418" cy="1071418"/>
          </a:xfrm>
          <a:prstGeom prst="rect">
            <a:avLst/>
          </a:prstGeom>
        </p:spPr>
      </p:pic>
      <p:sp>
        <p:nvSpPr>
          <p:cNvPr id="8" name="Rectangle: Rounded Corners 7">
            <a:extLst>
              <a:ext uri="{FF2B5EF4-FFF2-40B4-BE49-F238E27FC236}">
                <a16:creationId xmlns:a16="http://schemas.microsoft.com/office/drawing/2014/main" id="{202A7E4A-BE3D-4599-825E-D07CB9166D2A}"/>
              </a:ext>
            </a:extLst>
          </p:cNvPr>
          <p:cNvSpPr/>
          <p:nvPr/>
        </p:nvSpPr>
        <p:spPr>
          <a:xfrm>
            <a:off x="140402" y="2581956"/>
            <a:ext cx="847043" cy="628835"/>
          </a:xfrm>
          <a:prstGeom prst="roundRect">
            <a:avLst/>
          </a:prstGeom>
          <a:solidFill>
            <a:schemeClr val="tx1">
              <a:lumMod val="75000"/>
              <a:lumOff val="25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Graphic 11">
            <a:extLst>
              <a:ext uri="{FF2B5EF4-FFF2-40B4-BE49-F238E27FC236}">
                <a16:creationId xmlns:a16="http://schemas.microsoft.com/office/drawing/2014/main" id="{2C71D01A-B126-463B-BE84-01EE4B3DCA1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95959" y="2625727"/>
            <a:ext cx="534309" cy="534309"/>
          </a:xfrm>
          <a:prstGeom prst="rect">
            <a:avLst/>
          </a:prstGeom>
        </p:spPr>
      </p:pic>
      <p:pic>
        <p:nvPicPr>
          <p:cNvPr id="79" name="Graphic 78">
            <a:extLst>
              <a:ext uri="{FF2B5EF4-FFF2-40B4-BE49-F238E27FC236}">
                <a16:creationId xmlns:a16="http://schemas.microsoft.com/office/drawing/2014/main" id="{3F937853-9D6A-4E15-89DD-7081C638F25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rot="16200000">
            <a:off x="2017060" y="2477244"/>
            <a:ext cx="831273" cy="831273"/>
          </a:xfrm>
          <a:prstGeom prst="rect">
            <a:avLst/>
          </a:prstGeom>
        </p:spPr>
      </p:pic>
      <p:pic>
        <p:nvPicPr>
          <p:cNvPr id="16" name="Graphic 15">
            <a:extLst>
              <a:ext uri="{FF2B5EF4-FFF2-40B4-BE49-F238E27FC236}">
                <a16:creationId xmlns:a16="http://schemas.microsoft.com/office/drawing/2014/main" id="{FB6072B4-6574-40E6-93F6-7B316BA406D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321505" y="2357782"/>
            <a:ext cx="1028822" cy="1028822"/>
          </a:xfrm>
          <a:prstGeom prst="rect">
            <a:avLst/>
          </a:prstGeom>
        </p:spPr>
      </p:pic>
      <p:pic>
        <p:nvPicPr>
          <p:cNvPr id="80" name="Graphic 79">
            <a:extLst>
              <a:ext uri="{FF2B5EF4-FFF2-40B4-BE49-F238E27FC236}">
                <a16:creationId xmlns:a16="http://schemas.microsoft.com/office/drawing/2014/main" id="{4A279D14-1E8D-4DB9-AE85-6CB3A059F2E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rot="16200000">
            <a:off x="4420633" y="2477243"/>
            <a:ext cx="831273" cy="831273"/>
          </a:xfrm>
          <a:prstGeom prst="rect">
            <a:avLst/>
          </a:prstGeom>
        </p:spPr>
      </p:pic>
      <p:pic>
        <p:nvPicPr>
          <p:cNvPr id="18" name="Graphic 17">
            <a:extLst>
              <a:ext uri="{FF2B5EF4-FFF2-40B4-BE49-F238E27FC236}">
                <a16:creationId xmlns:a16="http://schemas.microsoft.com/office/drawing/2014/main" id="{2E440F6D-BB8C-4B28-A7AD-BF321300069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761053" y="2357171"/>
            <a:ext cx="1071418" cy="1071418"/>
          </a:xfrm>
          <a:prstGeom prst="rect">
            <a:avLst/>
          </a:prstGeom>
        </p:spPr>
      </p:pic>
      <p:pic>
        <p:nvPicPr>
          <p:cNvPr id="81" name="Graphic 80">
            <a:extLst>
              <a:ext uri="{FF2B5EF4-FFF2-40B4-BE49-F238E27FC236}">
                <a16:creationId xmlns:a16="http://schemas.microsoft.com/office/drawing/2014/main" id="{C4F2A48D-F471-4580-A020-BBA363289F9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rot="16200000">
            <a:off x="7162954" y="2476540"/>
            <a:ext cx="831273" cy="831273"/>
          </a:xfrm>
          <a:prstGeom prst="rect">
            <a:avLst/>
          </a:prstGeom>
        </p:spPr>
      </p:pic>
      <p:pic>
        <p:nvPicPr>
          <p:cNvPr id="21" name="Graphic 20">
            <a:extLst>
              <a:ext uri="{FF2B5EF4-FFF2-40B4-BE49-F238E27FC236}">
                <a16:creationId xmlns:a16="http://schemas.microsoft.com/office/drawing/2014/main" id="{B0FDEAFC-B2C2-4614-8AA3-B450DE23E3F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227385" y="2349473"/>
            <a:ext cx="1077218" cy="1077218"/>
          </a:xfrm>
          <a:prstGeom prst="rect">
            <a:avLst/>
          </a:prstGeom>
        </p:spPr>
      </p:pic>
      <p:pic>
        <p:nvPicPr>
          <p:cNvPr id="83" name="Graphic 82">
            <a:extLst>
              <a:ext uri="{FF2B5EF4-FFF2-40B4-BE49-F238E27FC236}">
                <a16:creationId xmlns:a16="http://schemas.microsoft.com/office/drawing/2014/main" id="{3E9E8FA0-6287-414F-AF9F-21CA97CD35EF}"/>
              </a:ext>
            </a:extLst>
          </p:cNvPr>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8570923" y="2561522"/>
            <a:ext cx="390142" cy="390142"/>
          </a:xfrm>
          <a:prstGeom prst="rect">
            <a:avLst/>
          </a:prstGeom>
        </p:spPr>
      </p:pic>
      <p:pic>
        <p:nvPicPr>
          <p:cNvPr id="84" name="Graphic 83">
            <a:extLst>
              <a:ext uri="{FF2B5EF4-FFF2-40B4-BE49-F238E27FC236}">
                <a16:creationId xmlns:a16="http://schemas.microsoft.com/office/drawing/2014/main" id="{2EB4FDC3-E8DA-4CEA-813B-C1F8FA71EF8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rot="16200000">
            <a:off x="9414475" y="2472445"/>
            <a:ext cx="831273" cy="831273"/>
          </a:xfrm>
          <a:prstGeom prst="rect">
            <a:avLst/>
          </a:prstGeom>
        </p:spPr>
      </p:pic>
      <p:pic>
        <p:nvPicPr>
          <p:cNvPr id="85" name="Graphic 84">
            <a:extLst>
              <a:ext uri="{FF2B5EF4-FFF2-40B4-BE49-F238E27FC236}">
                <a16:creationId xmlns:a16="http://schemas.microsoft.com/office/drawing/2014/main" id="{567496A1-8D45-4F5C-B6D8-9E6ABC791BE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480057" y="2349473"/>
            <a:ext cx="1193017" cy="1193017"/>
          </a:xfrm>
          <a:prstGeom prst="rect">
            <a:avLst/>
          </a:prstGeom>
        </p:spPr>
      </p:pic>
      <p:sp>
        <p:nvSpPr>
          <p:cNvPr id="23" name="Rectangle: Rounded Corners 22">
            <a:extLst>
              <a:ext uri="{FF2B5EF4-FFF2-40B4-BE49-F238E27FC236}">
                <a16:creationId xmlns:a16="http://schemas.microsoft.com/office/drawing/2014/main" id="{2860EA48-11C9-45A1-8599-829FECC17433}"/>
              </a:ext>
            </a:extLst>
          </p:cNvPr>
          <p:cNvSpPr/>
          <p:nvPr/>
        </p:nvSpPr>
        <p:spPr>
          <a:xfrm>
            <a:off x="10482839" y="2357171"/>
            <a:ext cx="1193017" cy="906702"/>
          </a:xfrm>
          <a:prstGeom prst="roundRect">
            <a:avLst/>
          </a:prstGeom>
          <a:solidFill>
            <a:schemeClr val="tx1">
              <a:lumMod val="75000"/>
              <a:lumOff val="25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86" name="Graphic 85">
            <a:extLst>
              <a:ext uri="{FF2B5EF4-FFF2-40B4-BE49-F238E27FC236}">
                <a16:creationId xmlns:a16="http://schemas.microsoft.com/office/drawing/2014/main" id="{8F663F07-8342-4E3A-9F4B-71DF9466BEC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545038" y="2625728"/>
            <a:ext cx="547490" cy="547490"/>
          </a:xfrm>
          <a:prstGeom prst="rect">
            <a:avLst/>
          </a:prstGeom>
        </p:spPr>
      </p:pic>
      <p:pic>
        <p:nvPicPr>
          <p:cNvPr id="87" name="Picture 86">
            <a:extLst>
              <a:ext uri="{FF2B5EF4-FFF2-40B4-BE49-F238E27FC236}">
                <a16:creationId xmlns:a16="http://schemas.microsoft.com/office/drawing/2014/main" id="{A6815D54-8C67-4AE2-8C8E-77A7D0B2B2D4}"/>
              </a:ext>
            </a:extLst>
          </p:cNvPr>
          <p:cNvPicPr>
            <a:picLocks noChangeAspect="1"/>
          </p:cNvPicPr>
          <p:nvPr/>
        </p:nvPicPr>
        <p:blipFill>
          <a:blip r:embed="rId16"/>
          <a:stretch>
            <a:fillRect/>
          </a:stretch>
        </p:blipFill>
        <p:spPr>
          <a:xfrm>
            <a:off x="11129509" y="2778403"/>
            <a:ext cx="514976" cy="394815"/>
          </a:xfrm>
          <a:prstGeom prst="rect">
            <a:avLst/>
          </a:prstGeom>
        </p:spPr>
      </p:pic>
      <p:sp>
        <p:nvSpPr>
          <p:cNvPr id="24" name="TextBox 23">
            <a:extLst>
              <a:ext uri="{FF2B5EF4-FFF2-40B4-BE49-F238E27FC236}">
                <a16:creationId xmlns:a16="http://schemas.microsoft.com/office/drawing/2014/main" id="{64961E6A-E91B-4B2C-B155-2484B7C104E4}"/>
              </a:ext>
            </a:extLst>
          </p:cNvPr>
          <p:cNvSpPr txBox="1"/>
          <p:nvPr/>
        </p:nvSpPr>
        <p:spPr>
          <a:xfrm>
            <a:off x="10245748" y="3680683"/>
            <a:ext cx="1669161" cy="830997"/>
          </a:xfrm>
          <a:prstGeom prst="rect">
            <a:avLst/>
          </a:prstGeom>
          <a:noFill/>
        </p:spPr>
        <p:txBody>
          <a:bodyPr wrap="square" rtlCol="0">
            <a:spAutoFit/>
          </a:bodyPr>
          <a:lstStyle/>
          <a:p>
            <a:pPr algn="ctr"/>
            <a:r>
              <a:rPr lang="en-IN" sz="1600" dirty="0"/>
              <a:t>Finally you get a confirmed travel booking</a:t>
            </a:r>
          </a:p>
        </p:txBody>
      </p:sp>
      <p:sp>
        <p:nvSpPr>
          <p:cNvPr id="67" name="Rectangle: Rounded Corners 66">
            <a:extLst>
              <a:ext uri="{FF2B5EF4-FFF2-40B4-BE49-F238E27FC236}">
                <a16:creationId xmlns:a16="http://schemas.microsoft.com/office/drawing/2014/main" id="{DFBE8CF2-B354-453B-B328-30C2BCC19F05}"/>
              </a:ext>
            </a:extLst>
          </p:cNvPr>
          <p:cNvSpPr/>
          <p:nvPr/>
        </p:nvSpPr>
        <p:spPr>
          <a:xfrm>
            <a:off x="4205329" y="4699452"/>
            <a:ext cx="3781339" cy="2012969"/>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u="sng" dirty="0">
                <a:solidFill>
                  <a:schemeClr val="tx1"/>
                </a:solidFill>
                <a:latin typeface="Trebuchet MS" panose="020B0603020202020204" pitchFamily="34" charset="0"/>
              </a:rPr>
              <a:t>Conclusion</a:t>
            </a:r>
          </a:p>
          <a:p>
            <a:pPr algn="ctr"/>
            <a:endParaRPr lang="en-IN" dirty="0">
              <a:solidFill>
                <a:schemeClr val="tx1"/>
              </a:solidFill>
              <a:latin typeface="Trebuchet MS" panose="020B0603020202020204" pitchFamily="34" charset="0"/>
            </a:endParaRPr>
          </a:p>
          <a:p>
            <a:pPr marL="285750" indent="-285750" algn="ctr">
              <a:buFont typeface="Arial" panose="020B0604020202020204" pitchFamily="34" charset="0"/>
              <a:buChar char="•"/>
            </a:pPr>
            <a:r>
              <a:rPr lang="en-IN" dirty="0">
                <a:solidFill>
                  <a:schemeClr val="tx1"/>
                </a:solidFill>
                <a:latin typeface="Trebuchet MS" panose="020B0603020202020204" pitchFamily="34" charset="0"/>
              </a:rPr>
              <a:t>Multiple payment of </a:t>
            </a:r>
            <a:r>
              <a:rPr lang="en-IN" b="1" dirty="0">
                <a:solidFill>
                  <a:schemeClr val="tx1"/>
                </a:solidFill>
              </a:rPr>
              <a:t>Convenience</a:t>
            </a:r>
            <a:r>
              <a:rPr lang="en-IN" dirty="0">
                <a:solidFill>
                  <a:schemeClr val="tx1"/>
                </a:solidFill>
                <a:latin typeface="Trebuchet MS" panose="020B0603020202020204" pitchFamily="34" charset="0"/>
              </a:rPr>
              <a:t> charges</a:t>
            </a:r>
          </a:p>
          <a:p>
            <a:pPr marL="285750" indent="-285750" algn="ctr">
              <a:buFont typeface="Arial" panose="020B0604020202020204" pitchFamily="34" charset="0"/>
              <a:buChar char="•"/>
            </a:pPr>
            <a:r>
              <a:rPr lang="en-IN" dirty="0">
                <a:solidFill>
                  <a:schemeClr val="tx1"/>
                </a:solidFill>
                <a:latin typeface="Trebuchet MS" panose="020B0603020202020204" pitchFamily="34" charset="0"/>
              </a:rPr>
              <a:t>Time is wasted</a:t>
            </a:r>
          </a:p>
          <a:p>
            <a:pPr marL="285750" indent="-285750" algn="ctr">
              <a:buFont typeface="Arial" panose="020B0604020202020204" pitchFamily="34" charset="0"/>
              <a:buChar char="•"/>
            </a:pPr>
            <a:r>
              <a:rPr lang="en-IN" dirty="0">
                <a:solidFill>
                  <a:schemeClr val="tx1"/>
                </a:solidFill>
                <a:latin typeface="Trebuchet MS" panose="020B0603020202020204" pitchFamily="34" charset="0"/>
              </a:rPr>
              <a:t>You cant get the best deal possible each time</a:t>
            </a:r>
          </a:p>
        </p:txBody>
      </p:sp>
    </p:spTree>
    <p:extLst>
      <p:ext uri="{BB962C8B-B14F-4D97-AF65-F5344CB8AC3E}">
        <p14:creationId xmlns:p14="http://schemas.microsoft.com/office/powerpoint/2010/main" val="7035908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9.xml><?xml version="1.0" encoding="utf-8"?>
<p:sld xmlns:a="http://schemas.openxmlformats.org/drawingml/2006/main" xmlns:r="http://schemas.openxmlformats.org/officeDocument/2006/relationships" xmlns:p="http://schemas.openxmlformats.org/presentationml/2006/main" showMasterSp="0">
  <p:cSld>
    <p:bg>
      <p:bgPr>
        <a:gradFill rotWithShape="1">
          <a:gsLst>
            <a:gs pos="35682">
              <a:srgbClr val="E0DDDA"/>
            </a:gs>
            <a:gs pos="66200">
              <a:srgbClr val="D5D2CE"/>
            </a:gs>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4" name="object 2">
            <a:extLst>
              <a:ext uri="{FF2B5EF4-FFF2-40B4-BE49-F238E27FC236}">
                <a16:creationId xmlns:a16="http://schemas.microsoft.com/office/drawing/2014/main" id="{75C797A9-5354-4C5B-8504-C2ABE4355335}"/>
              </a:ext>
            </a:extLst>
          </p:cNvPr>
          <p:cNvSpPr>
            <a:spLocks noGrp="1"/>
          </p:cNvSpPr>
          <p:nvPr>
            <p:ph type="title" idx="4294967295"/>
          </p:nvPr>
        </p:nvSpPr>
        <p:spPr>
          <a:xfrm>
            <a:off x="0" y="0"/>
            <a:ext cx="3903663" cy="6858000"/>
          </a:xfrm>
          <a:custGeom>
            <a:avLst/>
            <a:gdLst/>
            <a:ahLst/>
            <a:cxnLst/>
            <a:rect l="l" t="t" r="r" b="b"/>
            <a:pathLst>
              <a:path w="4381500" h="5892165">
                <a:moveTo>
                  <a:pt x="4157626" y="0"/>
                </a:moveTo>
                <a:lnTo>
                  <a:pt x="0" y="0"/>
                </a:lnTo>
                <a:lnTo>
                  <a:pt x="0" y="5892100"/>
                </a:lnTo>
                <a:lnTo>
                  <a:pt x="4159125" y="5892100"/>
                </a:lnTo>
                <a:lnTo>
                  <a:pt x="4166478" y="5844461"/>
                </a:lnTo>
                <a:lnTo>
                  <a:pt x="4177769" y="5768185"/>
                </a:lnTo>
                <a:lnTo>
                  <a:pt x="4189694" y="5677380"/>
                </a:lnTo>
                <a:lnTo>
                  <a:pt x="4203956" y="5569624"/>
                </a:lnTo>
                <a:lnTo>
                  <a:pt x="4219018" y="5450367"/>
                </a:lnTo>
                <a:lnTo>
                  <a:pt x="4234855" y="5315976"/>
                </a:lnTo>
                <a:lnTo>
                  <a:pt x="4251632" y="5169476"/>
                </a:lnTo>
                <a:lnTo>
                  <a:pt x="4268409" y="5010264"/>
                </a:lnTo>
                <a:lnTo>
                  <a:pt x="4285503" y="4840757"/>
                </a:lnTo>
                <a:lnTo>
                  <a:pt x="4301340" y="4657940"/>
                </a:lnTo>
                <a:lnTo>
                  <a:pt x="4316554" y="4466640"/>
                </a:lnTo>
                <a:lnTo>
                  <a:pt x="4330359" y="4264456"/>
                </a:lnTo>
                <a:lnTo>
                  <a:pt x="4343529" y="4053789"/>
                </a:lnTo>
                <a:lnTo>
                  <a:pt x="4355912" y="3834041"/>
                </a:lnTo>
                <a:lnTo>
                  <a:pt x="4360306" y="3721442"/>
                </a:lnTo>
                <a:lnTo>
                  <a:pt x="4365170" y="3606418"/>
                </a:lnTo>
                <a:lnTo>
                  <a:pt x="4369716" y="3489579"/>
                </a:lnTo>
                <a:lnTo>
                  <a:pt x="4372701" y="3372142"/>
                </a:lnTo>
                <a:lnTo>
                  <a:pt x="4375368" y="3252279"/>
                </a:lnTo>
                <a:lnTo>
                  <a:pt x="4378187" y="3131210"/>
                </a:lnTo>
                <a:lnTo>
                  <a:pt x="4380067" y="3007715"/>
                </a:lnTo>
                <a:lnTo>
                  <a:pt x="4380067" y="2883001"/>
                </a:lnTo>
                <a:lnTo>
                  <a:pt x="4381007" y="2757093"/>
                </a:lnTo>
                <a:lnTo>
                  <a:pt x="4380067" y="2629966"/>
                </a:lnTo>
                <a:lnTo>
                  <a:pt x="4378187" y="2501023"/>
                </a:lnTo>
                <a:lnTo>
                  <a:pt x="4376460" y="2372080"/>
                </a:lnTo>
                <a:lnTo>
                  <a:pt x="4372701" y="2241321"/>
                </a:lnTo>
                <a:lnTo>
                  <a:pt x="4368777" y="2109342"/>
                </a:lnTo>
                <a:lnTo>
                  <a:pt x="4364230" y="1977377"/>
                </a:lnTo>
                <a:lnTo>
                  <a:pt x="4357804" y="1844192"/>
                </a:lnTo>
                <a:lnTo>
                  <a:pt x="4350120" y="1709801"/>
                </a:lnTo>
                <a:lnTo>
                  <a:pt x="4342742" y="1574812"/>
                </a:lnTo>
                <a:lnTo>
                  <a:pt x="4333331" y="1439811"/>
                </a:lnTo>
                <a:lnTo>
                  <a:pt x="4322041" y="1302994"/>
                </a:lnTo>
                <a:lnTo>
                  <a:pt x="4310750" y="1168006"/>
                </a:lnTo>
                <a:lnTo>
                  <a:pt x="4297733" y="1030579"/>
                </a:lnTo>
                <a:lnTo>
                  <a:pt x="4283471" y="892555"/>
                </a:lnTo>
                <a:lnTo>
                  <a:pt x="4268409" y="756348"/>
                </a:lnTo>
                <a:lnTo>
                  <a:pt x="4250844" y="618324"/>
                </a:lnTo>
                <a:lnTo>
                  <a:pt x="4232023" y="480910"/>
                </a:lnTo>
                <a:lnTo>
                  <a:pt x="4213367" y="342887"/>
                </a:lnTo>
                <a:lnTo>
                  <a:pt x="4191574" y="205473"/>
                </a:lnTo>
                <a:lnTo>
                  <a:pt x="4169298" y="68656"/>
                </a:lnTo>
                <a:lnTo>
                  <a:pt x="4157626" y="0"/>
                </a:lnTo>
                <a:close/>
              </a:path>
            </a:pathLst>
          </a:custGeom>
          <a:solidFill>
            <a:srgbClr val="00B050"/>
          </a:solidFill>
        </p:spPr>
        <p:txBody>
          <a:bodyPr wrap="square" lIns="0" tIns="0" rIns="0" bIns="0" rtlCol="0" anchor="ctr"/>
          <a:lstStyle/>
          <a:p>
            <a:pPr algn="ctr">
              <a:tabLst>
                <a:tab pos="452438" algn="l"/>
              </a:tabLst>
            </a:pPr>
            <a:r>
              <a:rPr lang="en-IN" b="1" i="1" dirty="0">
                <a:solidFill>
                  <a:schemeClr val="bg1"/>
                </a:solidFill>
                <a:latin typeface="Trebuchet MS)"/>
              </a:rPr>
              <a:t>Problems Faced</a:t>
            </a:r>
            <a:br>
              <a:rPr lang="en-IN" b="1" i="1" dirty="0">
                <a:solidFill>
                  <a:schemeClr val="bg1"/>
                </a:solidFill>
                <a:latin typeface="Trebuchet MS)"/>
              </a:rPr>
            </a:br>
            <a:r>
              <a:rPr lang="en-IN" b="1" i="1" dirty="0">
                <a:solidFill>
                  <a:schemeClr val="bg1"/>
                </a:solidFill>
                <a:latin typeface="Trebuchet MS)"/>
              </a:rPr>
              <a:t>by travel </a:t>
            </a:r>
            <a:br>
              <a:rPr lang="en-IN" b="1" i="1" dirty="0">
                <a:solidFill>
                  <a:schemeClr val="bg1"/>
                </a:solidFill>
                <a:latin typeface="Trebuchet MS)"/>
              </a:rPr>
            </a:br>
            <a:r>
              <a:rPr lang="en-IN" b="1" i="1" dirty="0">
                <a:solidFill>
                  <a:schemeClr val="bg1"/>
                </a:solidFill>
                <a:latin typeface="Trebuchet MS)"/>
              </a:rPr>
              <a:t>companies</a:t>
            </a:r>
          </a:p>
        </p:txBody>
      </p:sp>
      <p:sp>
        <p:nvSpPr>
          <p:cNvPr id="17" name="Rectangle: Rounded Corners 16">
            <a:extLst>
              <a:ext uri="{FF2B5EF4-FFF2-40B4-BE49-F238E27FC236}">
                <a16:creationId xmlns:a16="http://schemas.microsoft.com/office/drawing/2014/main" id="{64044E55-7157-4F99-A9D0-6D36D6E815EE}"/>
              </a:ext>
            </a:extLst>
          </p:cNvPr>
          <p:cNvSpPr/>
          <p:nvPr/>
        </p:nvSpPr>
        <p:spPr>
          <a:xfrm>
            <a:off x="4938659" y="565896"/>
            <a:ext cx="6513830" cy="1083372"/>
          </a:xfrm>
          <a:prstGeom prst="roundRect">
            <a:avLst>
              <a:gd name="adj" fmla="val 21527"/>
            </a:avLst>
          </a:prstGeom>
          <a:solidFill>
            <a:schemeClr val="bg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635125" indent="-285750">
              <a:buFont typeface="Arial" panose="020B0604020202020204" pitchFamily="34" charset="0"/>
              <a:buChar char="•"/>
            </a:pPr>
            <a:r>
              <a:rPr lang="en-IN" sz="1600" b="1" u="sng" dirty="0">
                <a:solidFill>
                  <a:schemeClr val="tx1"/>
                </a:solidFill>
                <a:latin typeface="Trebuchet MS)"/>
              </a:rPr>
              <a:t>Supply &amp; Demand</a:t>
            </a:r>
          </a:p>
          <a:p>
            <a:pPr marL="1349375"/>
            <a:r>
              <a:rPr lang="en-IN" sz="1600" dirty="0">
                <a:solidFill>
                  <a:schemeClr val="tx1"/>
                </a:solidFill>
                <a:latin typeface="Trebuchet MS)"/>
              </a:rPr>
              <a:t>Travel companies these days are unable to track the supply and demand of there customers, and provide them with vehicles when needed the most. </a:t>
            </a:r>
          </a:p>
        </p:txBody>
      </p:sp>
      <p:sp>
        <p:nvSpPr>
          <p:cNvPr id="22" name="Rectangle: Rounded Corners 21">
            <a:extLst>
              <a:ext uri="{FF2B5EF4-FFF2-40B4-BE49-F238E27FC236}">
                <a16:creationId xmlns:a16="http://schemas.microsoft.com/office/drawing/2014/main" id="{E6B8BF48-5635-4E7B-8FA5-B8BBCB4B0AA0}"/>
              </a:ext>
            </a:extLst>
          </p:cNvPr>
          <p:cNvSpPr/>
          <p:nvPr/>
        </p:nvSpPr>
        <p:spPr>
          <a:xfrm>
            <a:off x="4938659" y="2740784"/>
            <a:ext cx="6513830" cy="1083373"/>
          </a:xfrm>
          <a:prstGeom prst="roundRect">
            <a:avLst>
              <a:gd name="adj" fmla="val 21527"/>
            </a:avLst>
          </a:prstGeom>
          <a:solidFill>
            <a:schemeClr val="bg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635125" indent="-285750">
              <a:buFont typeface="Arial" panose="020B0604020202020204" pitchFamily="34" charset="0"/>
              <a:buChar char="•"/>
            </a:pPr>
            <a:r>
              <a:rPr lang="en-IN" sz="1600" b="1" u="sng" dirty="0">
                <a:solidFill>
                  <a:schemeClr val="tx1"/>
                </a:solidFill>
                <a:latin typeface="Trebuchet MS)"/>
              </a:rPr>
              <a:t>Payment</a:t>
            </a:r>
          </a:p>
          <a:p>
            <a:pPr marL="1349375"/>
            <a:r>
              <a:rPr lang="en-IN" sz="1600" dirty="0">
                <a:solidFill>
                  <a:schemeClr val="tx1"/>
                </a:solidFill>
                <a:latin typeface="Trebuchet MS)"/>
              </a:rPr>
              <a:t>Travel companies face problem in payments, dealing with fake currencies and change   </a:t>
            </a:r>
          </a:p>
        </p:txBody>
      </p:sp>
      <p:sp>
        <p:nvSpPr>
          <p:cNvPr id="23" name="Rectangle: Rounded Corners 22">
            <a:extLst>
              <a:ext uri="{FF2B5EF4-FFF2-40B4-BE49-F238E27FC236}">
                <a16:creationId xmlns:a16="http://schemas.microsoft.com/office/drawing/2014/main" id="{B0939139-2C5E-4EA4-A1F5-67DDA9A7CEC9}"/>
              </a:ext>
            </a:extLst>
          </p:cNvPr>
          <p:cNvSpPr/>
          <p:nvPr/>
        </p:nvSpPr>
        <p:spPr>
          <a:xfrm>
            <a:off x="4872698" y="4739253"/>
            <a:ext cx="6513830" cy="1083600"/>
          </a:xfrm>
          <a:prstGeom prst="roundRect">
            <a:avLst>
              <a:gd name="adj" fmla="val 21527"/>
            </a:avLst>
          </a:prstGeom>
          <a:solidFill>
            <a:schemeClr val="bg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635125" indent="-285750">
              <a:buFont typeface="Arial" panose="020B0604020202020204" pitchFamily="34" charset="0"/>
              <a:buChar char="•"/>
            </a:pPr>
            <a:r>
              <a:rPr lang="en-IN" sz="1600" b="1" u="sng" dirty="0">
                <a:solidFill>
                  <a:schemeClr val="tx1"/>
                </a:solidFill>
                <a:latin typeface="Trebuchet MS)"/>
              </a:rPr>
              <a:t>Time taking</a:t>
            </a:r>
          </a:p>
          <a:p>
            <a:pPr marL="1349375"/>
            <a:r>
              <a:rPr lang="en-IN" sz="1600" dirty="0">
                <a:solidFill>
                  <a:schemeClr val="tx1"/>
                </a:solidFill>
                <a:latin typeface="Trebuchet MS)"/>
              </a:rPr>
              <a:t>Travel companies face problem in allocating there resources to save time t stops </a:t>
            </a:r>
          </a:p>
          <a:p>
            <a:pPr marL="1349375"/>
            <a:endParaRPr lang="en-IN" sz="1600" dirty="0">
              <a:solidFill>
                <a:schemeClr val="tx1"/>
              </a:solidFill>
              <a:latin typeface="Trebuchet MS)"/>
            </a:endParaRPr>
          </a:p>
          <a:p>
            <a:pPr marL="1524000" indent="-354013">
              <a:buFont typeface="Arial" panose="020B0604020202020204" pitchFamily="34" charset="0"/>
              <a:buChar char="•"/>
            </a:pPr>
            <a:endParaRPr lang="en-IN" sz="1600" dirty="0">
              <a:solidFill>
                <a:schemeClr val="tx1"/>
              </a:solidFill>
              <a:latin typeface="Trebuchet MS)"/>
            </a:endParaRPr>
          </a:p>
        </p:txBody>
      </p:sp>
      <p:sp>
        <p:nvSpPr>
          <p:cNvPr id="9" name="Hexagon 8">
            <a:extLst>
              <a:ext uri="{FF2B5EF4-FFF2-40B4-BE49-F238E27FC236}">
                <a16:creationId xmlns:a16="http://schemas.microsoft.com/office/drawing/2014/main" id="{612DB5AA-4958-4A9E-BB06-73B2886EBC7D}"/>
              </a:ext>
            </a:extLst>
          </p:cNvPr>
          <p:cNvSpPr/>
          <p:nvPr/>
        </p:nvSpPr>
        <p:spPr>
          <a:xfrm>
            <a:off x="4938659" y="565896"/>
            <a:ext cx="1157341" cy="1083371"/>
          </a:xfrm>
          <a:prstGeom prst="hexagon">
            <a:avLst/>
          </a:prstGeom>
          <a:solidFill>
            <a:srgbClr val="7030A0"/>
          </a:solidFill>
        </p:spPr>
        <p:style>
          <a:lnRef idx="2">
            <a:schemeClr val="dk1"/>
          </a:lnRef>
          <a:fillRef idx="1">
            <a:schemeClr val="lt1"/>
          </a:fillRef>
          <a:effectRef idx="0">
            <a:schemeClr val="dk1"/>
          </a:effectRef>
          <a:fontRef idx="minor">
            <a:schemeClr val="dk1"/>
          </a:fontRef>
        </p:style>
        <p:txBody>
          <a:bodyPr rtlCol="0" anchor="ctr"/>
          <a:lstStyle/>
          <a:p>
            <a:pPr algn="ctr"/>
            <a:endParaRPr lang="en-IN" dirty="0">
              <a:latin typeface="Trebuchet MS)"/>
            </a:endParaRPr>
          </a:p>
        </p:txBody>
      </p:sp>
      <p:pic>
        <p:nvPicPr>
          <p:cNvPr id="19" name="Graphic 18">
            <a:extLst>
              <a:ext uri="{FF2B5EF4-FFF2-40B4-BE49-F238E27FC236}">
                <a16:creationId xmlns:a16="http://schemas.microsoft.com/office/drawing/2014/main" id="{194337A6-B2D8-4AF2-B84A-BF8C13C3016B}"/>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085667" y="797306"/>
            <a:ext cx="464642" cy="476853"/>
          </a:xfrm>
          <a:prstGeom prst="rect">
            <a:avLst/>
          </a:prstGeom>
        </p:spPr>
      </p:pic>
      <p:pic>
        <p:nvPicPr>
          <p:cNvPr id="15" name="Graphic 14">
            <a:extLst>
              <a:ext uri="{FF2B5EF4-FFF2-40B4-BE49-F238E27FC236}">
                <a16:creationId xmlns:a16="http://schemas.microsoft.com/office/drawing/2014/main" id="{F75DE749-89CA-46B1-A771-E80BB83DEAD1}"/>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5631357" y="880031"/>
            <a:ext cx="310896" cy="310896"/>
          </a:xfrm>
          <a:prstGeom prst="rect">
            <a:avLst/>
          </a:prstGeom>
        </p:spPr>
      </p:pic>
      <p:sp>
        <p:nvSpPr>
          <p:cNvPr id="20" name="Hexagon 19">
            <a:extLst>
              <a:ext uri="{FF2B5EF4-FFF2-40B4-BE49-F238E27FC236}">
                <a16:creationId xmlns:a16="http://schemas.microsoft.com/office/drawing/2014/main" id="{4ECD07A5-6C34-4E96-B375-18BC720C56A2}"/>
              </a:ext>
            </a:extLst>
          </p:cNvPr>
          <p:cNvSpPr/>
          <p:nvPr/>
        </p:nvSpPr>
        <p:spPr>
          <a:xfrm>
            <a:off x="4905677" y="2756040"/>
            <a:ext cx="1091381" cy="1083371"/>
          </a:xfrm>
          <a:prstGeom prst="hexagon">
            <a:avLst/>
          </a:prstGeom>
          <a:solidFill>
            <a:srgbClr val="7030A0"/>
          </a:solidFill>
        </p:spPr>
        <p:style>
          <a:lnRef idx="2">
            <a:schemeClr val="dk1"/>
          </a:lnRef>
          <a:fillRef idx="1">
            <a:schemeClr val="lt1"/>
          </a:fillRef>
          <a:effectRef idx="0">
            <a:schemeClr val="dk1"/>
          </a:effectRef>
          <a:fontRef idx="minor">
            <a:schemeClr val="dk1"/>
          </a:fontRef>
        </p:style>
        <p:txBody>
          <a:bodyPr rtlCol="0" anchor="ctr"/>
          <a:lstStyle/>
          <a:p>
            <a:pPr algn="ctr"/>
            <a:endParaRPr lang="en-IN">
              <a:latin typeface="Trebuchet MS)"/>
            </a:endParaRPr>
          </a:p>
        </p:txBody>
      </p:sp>
      <p:pic>
        <p:nvPicPr>
          <p:cNvPr id="24" name="Graphic 23">
            <a:extLst>
              <a:ext uri="{FF2B5EF4-FFF2-40B4-BE49-F238E27FC236}">
                <a16:creationId xmlns:a16="http://schemas.microsoft.com/office/drawing/2014/main" id="{05261BC1-941B-4760-B11E-67CBA4D0262C}"/>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165618" y="3015602"/>
            <a:ext cx="552450" cy="552450"/>
          </a:xfrm>
          <a:prstGeom prst="rect">
            <a:avLst/>
          </a:prstGeom>
        </p:spPr>
      </p:pic>
      <p:sp>
        <p:nvSpPr>
          <p:cNvPr id="21" name="Hexagon 20">
            <a:extLst>
              <a:ext uri="{FF2B5EF4-FFF2-40B4-BE49-F238E27FC236}">
                <a16:creationId xmlns:a16="http://schemas.microsoft.com/office/drawing/2014/main" id="{E611E75D-74B0-4578-A8C6-75A04177C7DA}"/>
              </a:ext>
            </a:extLst>
          </p:cNvPr>
          <p:cNvSpPr/>
          <p:nvPr/>
        </p:nvSpPr>
        <p:spPr>
          <a:xfrm>
            <a:off x="4872698" y="4749214"/>
            <a:ext cx="1157341" cy="1083371"/>
          </a:xfrm>
          <a:prstGeom prst="hexagon">
            <a:avLst/>
          </a:prstGeom>
          <a:solidFill>
            <a:srgbClr val="7030A0"/>
          </a:solidFill>
        </p:spPr>
        <p:style>
          <a:lnRef idx="2">
            <a:schemeClr val="dk1"/>
          </a:lnRef>
          <a:fillRef idx="1">
            <a:schemeClr val="lt1"/>
          </a:fillRef>
          <a:effectRef idx="0">
            <a:schemeClr val="dk1"/>
          </a:effectRef>
          <a:fontRef idx="minor">
            <a:schemeClr val="dk1"/>
          </a:fontRef>
        </p:style>
        <p:txBody>
          <a:bodyPr rtlCol="0" anchor="ctr"/>
          <a:lstStyle/>
          <a:p>
            <a:pPr algn="ctr"/>
            <a:endParaRPr lang="en-IN" dirty="0">
              <a:latin typeface="Trebuchet MS)"/>
            </a:endParaRPr>
          </a:p>
        </p:txBody>
      </p:sp>
      <p:pic>
        <p:nvPicPr>
          <p:cNvPr id="26" name="Graphic 25">
            <a:extLst>
              <a:ext uri="{FF2B5EF4-FFF2-40B4-BE49-F238E27FC236}">
                <a16:creationId xmlns:a16="http://schemas.microsoft.com/office/drawing/2014/main" id="{B9D30ECD-B462-42A8-B9C3-641BDEBB4681}"/>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165618" y="4980201"/>
            <a:ext cx="571500" cy="571500"/>
          </a:xfrm>
          <a:prstGeom prst="rect">
            <a:avLst/>
          </a:prstGeom>
        </p:spPr>
      </p:pic>
    </p:spTree>
    <p:extLst>
      <p:ext uri="{BB962C8B-B14F-4D97-AF65-F5344CB8AC3E}">
        <p14:creationId xmlns:p14="http://schemas.microsoft.com/office/powerpoint/2010/main" val="25607619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438" row="4">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38F0DCF4-F48A-4A5A-8585-9250B7A628ED}">
  <we:reference id="wa104380649" version="4.1.0.1907" store="en-US" storeType="OMEX"/>
  <we:alternateReferences>
    <we:reference id="wa104380649" version="4.1.0.1907" store="WA104380649"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Gallery</Template>
  <TotalTime>1344</TotalTime>
  <Words>1631</Words>
  <Application>Microsoft Office PowerPoint</Application>
  <PresentationFormat>Widescreen</PresentationFormat>
  <Paragraphs>220</Paragraphs>
  <Slides>25</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25</vt:i4>
      </vt:variant>
    </vt:vector>
  </HeadingPairs>
  <TitlesOfParts>
    <vt:vector size="31" baseType="lpstr">
      <vt:lpstr>Arial</vt:lpstr>
      <vt:lpstr>Calibri</vt:lpstr>
      <vt:lpstr>Gill Sans MT</vt:lpstr>
      <vt:lpstr>Trebuchet MS</vt:lpstr>
      <vt:lpstr>Trebuchet MS)</vt:lpstr>
      <vt:lpstr>Gallery</vt:lpstr>
      <vt:lpstr>PowerPoint Presentation</vt:lpstr>
      <vt:lpstr> TEAM NAME: NEXT TECH         PROJECT NAME: HOP IN   Team MEMBERS:  SHIVANSH SHARMA,  ARYAN PANDEY,   DEVANSH SWARUP,  PRASHANT GUPTA</vt:lpstr>
      <vt:lpstr>hop in</vt:lpstr>
      <vt:lpstr>PowerPoint Presentation</vt:lpstr>
      <vt:lpstr>Problems Faced by traveller</vt:lpstr>
      <vt:lpstr>Addressing Problems</vt:lpstr>
      <vt:lpstr>Problems Faced by traveller</vt:lpstr>
      <vt:lpstr>Addressing Problems</vt:lpstr>
      <vt:lpstr>Problems Faced by travel  companies</vt:lpstr>
      <vt:lpstr>Addressing Problems</vt:lpstr>
      <vt:lpstr>PowerPoint Presentation</vt:lpstr>
      <vt:lpstr>hop in</vt:lpstr>
      <vt:lpstr>Solution for the traveller</vt:lpstr>
      <vt:lpstr>Glimpse at our Solution</vt:lpstr>
      <vt:lpstr>Solution for traveller</vt:lpstr>
      <vt:lpstr>GLIMPSE at our solution</vt:lpstr>
      <vt:lpstr>Solution for travel  companies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Hop in</dc:title>
  <dc:creator>Aryan Pandey</dc:creator>
  <cp:lastModifiedBy>AMIT SINGH</cp:lastModifiedBy>
  <cp:revision>96</cp:revision>
  <dcterms:created xsi:type="dcterms:W3CDTF">2019-07-19T15:59:43Z</dcterms:created>
  <dcterms:modified xsi:type="dcterms:W3CDTF">2019-08-04T17:01:18Z</dcterms:modified>
</cp:coreProperties>
</file>